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40"/>
  </p:notesMasterIdLst>
  <p:handoutMasterIdLst>
    <p:handoutMasterId r:id="rId41"/>
  </p:handoutMasterIdLst>
  <p:sldIdLst>
    <p:sldId id="256" r:id="rId2"/>
    <p:sldId id="276" r:id="rId3"/>
    <p:sldId id="310" r:id="rId4"/>
    <p:sldId id="257" r:id="rId5"/>
    <p:sldId id="312" r:id="rId6"/>
    <p:sldId id="264" r:id="rId7"/>
    <p:sldId id="317" r:id="rId8"/>
    <p:sldId id="300" r:id="rId9"/>
    <p:sldId id="313" r:id="rId10"/>
    <p:sldId id="258" r:id="rId11"/>
    <p:sldId id="260" r:id="rId12"/>
    <p:sldId id="311" r:id="rId13"/>
    <p:sldId id="261" r:id="rId14"/>
    <p:sldId id="262" r:id="rId15"/>
    <p:sldId id="268" r:id="rId16"/>
    <p:sldId id="263" r:id="rId17"/>
    <p:sldId id="318" r:id="rId18"/>
    <p:sldId id="319" r:id="rId19"/>
    <p:sldId id="320" r:id="rId20"/>
    <p:sldId id="269" r:id="rId21"/>
    <p:sldId id="321" r:id="rId22"/>
    <p:sldId id="303" r:id="rId23"/>
    <p:sldId id="304" r:id="rId24"/>
    <p:sldId id="302" r:id="rId25"/>
    <p:sldId id="305" r:id="rId26"/>
    <p:sldId id="306" r:id="rId27"/>
    <p:sldId id="307" r:id="rId28"/>
    <p:sldId id="308" r:id="rId29"/>
    <p:sldId id="322" r:id="rId30"/>
    <p:sldId id="323" r:id="rId31"/>
    <p:sldId id="324" r:id="rId32"/>
    <p:sldId id="325" r:id="rId33"/>
    <p:sldId id="309" r:id="rId34"/>
    <p:sldId id="270" r:id="rId35"/>
    <p:sldId id="281" r:id="rId36"/>
    <p:sldId id="296" r:id="rId37"/>
    <p:sldId id="297" r:id="rId38"/>
    <p:sldId id="298" r:id="rId39"/>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17" autoAdjust="0"/>
  </p:normalViewPr>
  <p:slideViewPr>
    <p:cSldViewPr>
      <p:cViewPr varScale="1">
        <p:scale>
          <a:sx n="70" d="100"/>
          <a:sy n="70" d="100"/>
        </p:scale>
        <p:origin x="138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handoutMaster" Target="handoutMasters/handout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A1C9435-A5F6-449A-8144-878519CD9B4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AU"/>
          </a:p>
        </p:txBody>
      </p:sp>
      <p:sp>
        <p:nvSpPr>
          <p:cNvPr id="56323" name="Rectangle 3">
            <a:extLst>
              <a:ext uri="{FF2B5EF4-FFF2-40B4-BE49-F238E27FC236}">
                <a16:creationId xmlns:a16="http://schemas.microsoft.com/office/drawing/2014/main" id="{3B343B19-1D6A-4FDB-A239-0705ADEA5E0C}"/>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AU"/>
          </a:p>
        </p:txBody>
      </p:sp>
      <p:sp>
        <p:nvSpPr>
          <p:cNvPr id="56324" name="Rectangle 4">
            <a:extLst>
              <a:ext uri="{FF2B5EF4-FFF2-40B4-BE49-F238E27FC236}">
                <a16:creationId xmlns:a16="http://schemas.microsoft.com/office/drawing/2014/main" id="{53CE02F6-837B-4310-9F1D-3E7ACF1C5327}"/>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AU"/>
          </a:p>
        </p:txBody>
      </p:sp>
      <p:sp>
        <p:nvSpPr>
          <p:cNvPr id="56325" name="Rectangle 5">
            <a:extLst>
              <a:ext uri="{FF2B5EF4-FFF2-40B4-BE49-F238E27FC236}">
                <a16:creationId xmlns:a16="http://schemas.microsoft.com/office/drawing/2014/main" id="{2847904A-4091-4F6E-9373-8C866B83E6E4}"/>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716CC963-66DA-47F0-9580-DA9FD0BA9A92}" type="slidenum">
              <a:rPr lang="en-AU" altLang="en-US"/>
              <a:pPr/>
              <a:t>‹#›</a:t>
            </a:fld>
            <a:endParaRPr lang="en-AU" altLang="en-US"/>
          </a:p>
        </p:txBody>
      </p:sp>
    </p:spTree>
    <p:extLst>
      <p:ext uri="{BB962C8B-B14F-4D97-AF65-F5344CB8AC3E}">
        <p14:creationId xmlns:p14="http://schemas.microsoft.com/office/powerpoint/2010/main" val="83170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E3EE40E-B50D-4875-BE8C-A9F54439DCC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AU"/>
          </a:p>
        </p:txBody>
      </p:sp>
      <p:sp>
        <p:nvSpPr>
          <p:cNvPr id="62467" name="Rectangle 3">
            <a:extLst>
              <a:ext uri="{FF2B5EF4-FFF2-40B4-BE49-F238E27FC236}">
                <a16:creationId xmlns:a16="http://schemas.microsoft.com/office/drawing/2014/main" id="{F0645BC3-E079-48A8-BA50-7BB2CA97B8C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AU"/>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2469" name="Rectangle 5">
            <a:extLst>
              <a:ext uri="{FF2B5EF4-FFF2-40B4-BE49-F238E27FC236}">
                <a16:creationId xmlns:a16="http://schemas.microsoft.com/office/drawing/2014/main" id="{CCA82E13-E476-479F-A1F2-1CDA427C103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62470" name="Rectangle 6">
            <a:extLst>
              <a:ext uri="{FF2B5EF4-FFF2-40B4-BE49-F238E27FC236}">
                <a16:creationId xmlns:a16="http://schemas.microsoft.com/office/drawing/2014/main" id="{540A73C3-190C-4E39-A946-CF1DDA3D482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AU"/>
          </a:p>
        </p:txBody>
      </p:sp>
      <p:sp>
        <p:nvSpPr>
          <p:cNvPr id="62471" name="Rectangle 7">
            <a:extLst>
              <a:ext uri="{FF2B5EF4-FFF2-40B4-BE49-F238E27FC236}">
                <a16:creationId xmlns:a16="http://schemas.microsoft.com/office/drawing/2014/main" id="{1F521D0B-AF26-4269-ACFD-8626F9BD6BD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08E1D9D-FBE9-4B72-864E-09ED0FC21761}" type="slidenum">
              <a:rPr lang="en-AU" altLang="en-US"/>
              <a:pPr/>
              <a:t>‹#›</a:t>
            </a:fld>
            <a:endParaRPr lang="en-AU" altLang="en-US"/>
          </a:p>
        </p:txBody>
      </p:sp>
    </p:spTree>
    <p:extLst>
      <p:ext uri="{BB962C8B-B14F-4D97-AF65-F5344CB8AC3E}">
        <p14:creationId xmlns:p14="http://schemas.microsoft.com/office/powerpoint/2010/main" val="38415847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994EC4B-FCCA-4189-9915-6B9D9AC4BB11}" type="slidenum">
              <a:rPr lang="en-AU" altLang="en-US"/>
              <a:pPr/>
              <a:t>1</a:t>
            </a:fld>
            <a:endParaRPr lang="en-AU"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36930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noChangeArrowheads="1"/>
          </p:cNvSpPr>
          <p:nvPr>
            <p:ph type="body" idx="1"/>
          </p:nvPr>
        </p:nvSpPr>
        <p:spPr>
          <a:noFill/>
          <a:ln/>
        </p:spPr>
        <p:txBody>
          <a:bodyPr/>
          <a:lstStyle/>
          <a:p>
            <a:r>
              <a:rPr lang="en-US"/>
              <a:t>Higher prevalence of low birth weight is observed among children of younger mothers (22 percent), first birth order mothers (18 percent), children of mothers residing in the estate sector (25 percent), and children of women with no education (32 percent). The prevalence of low birth weight is negatively associated with the level of education of the mother (see Figure 10.1 below) and the household wealth. Twenty-one percent of the children born to mothers in the poorest households were registered as of low birth weight, compared to 9 percent among the richest quintil</a:t>
            </a:r>
          </a:p>
        </p:txBody>
      </p:sp>
      <p:sp>
        <p:nvSpPr>
          <p:cNvPr id="14340" name="Slide Number Placeholder 3"/>
          <p:cNvSpPr>
            <a:spLocks noGrp="1" noChangeArrowheads="1"/>
          </p:cNvSpPr>
          <p:nvPr>
            <p:ph type="sldNum" sz="quarter" idx="5"/>
          </p:nvPr>
        </p:nvSpPr>
        <p:spPr>
          <a:noFill/>
        </p:spPr>
        <p:txBody>
          <a:bodyPr/>
          <a:lstStyle/>
          <a:p>
            <a:fld id="{6FBB00A7-80C4-4936-BF11-DE25A763C09F}" type="slidenum">
              <a:rPr lang="en-AU" altLang="en-US"/>
              <a:pPr/>
              <a:t>8</a:t>
            </a:fld>
            <a:endParaRPr lang="en-AU" altLang="en-US"/>
          </a:p>
        </p:txBody>
      </p:sp>
    </p:spTree>
    <p:extLst>
      <p:ext uri="{BB962C8B-B14F-4D97-AF65-F5344CB8AC3E}">
        <p14:creationId xmlns:p14="http://schemas.microsoft.com/office/powerpoint/2010/main" val="67855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ChangeArrowheads="1" noTextEdit="1"/>
          </p:cNvSpPr>
          <p:nvPr>
            <p:ph type="sldImg"/>
          </p:nvPr>
        </p:nvSpPr>
        <p:spPr>
          <a:ln/>
        </p:spPr>
      </p:sp>
      <p:sp>
        <p:nvSpPr>
          <p:cNvPr id="28675" name="Notes Placeholder 2"/>
          <p:cNvSpPr>
            <a:spLocks noGrp="1" noChangeArrowheads="1"/>
          </p:cNvSpPr>
          <p:nvPr>
            <p:ph type="body" idx="1"/>
          </p:nvPr>
        </p:nvSpPr>
        <p:spPr>
          <a:noFill/>
          <a:ln/>
        </p:spPr>
        <p:txBody>
          <a:bodyPr/>
          <a:lstStyle/>
          <a:p>
            <a:endParaRPr lang="en-US"/>
          </a:p>
        </p:txBody>
      </p:sp>
      <p:sp>
        <p:nvSpPr>
          <p:cNvPr id="28676" name="Slide Number Placeholder 3"/>
          <p:cNvSpPr>
            <a:spLocks noGrp="1" noChangeArrowheads="1"/>
          </p:cNvSpPr>
          <p:nvPr>
            <p:ph type="sldNum" sz="quarter" idx="5"/>
          </p:nvPr>
        </p:nvSpPr>
        <p:spPr>
          <a:noFill/>
        </p:spPr>
        <p:txBody>
          <a:bodyPr/>
          <a:lstStyle/>
          <a:p>
            <a:fld id="{E58240D9-9DF5-4D9A-B314-824F75416011}" type="slidenum">
              <a:rPr lang="en-AU" altLang="en-US"/>
              <a:pPr/>
              <a:t>21</a:t>
            </a:fld>
            <a:endParaRPr lang="en-AU" altLang="en-US"/>
          </a:p>
        </p:txBody>
      </p:sp>
    </p:spTree>
    <p:extLst>
      <p:ext uri="{BB962C8B-B14F-4D97-AF65-F5344CB8AC3E}">
        <p14:creationId xmlns:p14="http://schemas.microsoft.com/office/powerpoint/2010/main" val="74921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3" name="Notes Placeholder 2"/>
          <p:cNvSpPr>
            <a:spLocks noGrp="1"/>
          </p:cNvSpPr>
          <p:nvPr>
            <p:ph type="body" idx="1"/>
          </p:nvPr>
        </p:nvSpPr>
        <p:spPr/>
        <p:txBody>
          <a:bodyPr/>
          <a:lstStyle/>
          <a:p>
            <a:pPr>
              <a:defRPr/>
            </a:pPr>
            <a:r>
              <a:rPr lang="en-US" dirty="0"/>
              <a:t>Fetal adaptations to adverse antenatal environment:</a:t>
            </a:r>
          </a:p>
          <a:p>
            <a:pPr marL="171450" indent="-171450">
              <a:buFontTx/>
              <a:buChar char="-"/>
              <a:defRPr/>
            </a:pPr>
            <a:r>
              <a:rPr lang="en-US" dirty="0"/>
              <a:t>brain-sparing effect at the expense of other organ systems, and </a:t>
            </a:r>
          </a:p>
          <a:p>
            <a:pPr marL="171450" indent="-171450">
              <a:buFontTx/>
              <a:buChar char="-"/>
              <a:defRPr/>
            </a:pPr>
            <a:r>
              <a:rPr lang="en-US" dirty="0"/>
              <a:t>reduced production and sensitivity to the fetal insulin and ILGF-I and also by the </a:t>
            </a:r>
          </a:p>
          <a:p>
            <a:pPr marL="171450" indent="-171450">
              <a:buFontTx/>
              <a:buChar char="-"/>
              <a:defRPr/>
            </a:pPr>
            <a:r>
              <a:rPr lang="en-US" dirty="0"/>
              <a:t>upregulation of the </a:t>
            </a:r>
            <a:r>
              <a:rPr lang="en-US" dirty="0" err="1"/>
              <a:t>hypothalamo-pitutary</a:t>
            </a:r>
            <a:r>
              <a:rPr lang="en-US" dirty="0"/>
              <a:t> adrenal (HPA) axis. </a:t>
            </a:r>
          </a:p>
        </p:txBody>
      </p:sp>
      <p:sp>
        <p:nvSpPr>
          <p:cNvPr id="41988" name="Slide Number Placeholder 3"/>
          <p:cNvSpPr>
            <a:spLocks noGrp="1" noChangeArrowheads="1"/>
          </p:cNvSpPr>
          <p:nvPr>
            <p:ph type="sldNum" sz="quarter" idx="5"/>
          </p:nvPr>
        </p:nvSpPr>
        <p:spPr>
          <a:noFill/>
        </p:spPr>
        <p:txBody>
          <a:bodyPr/>
          <a:lstStyle/>
          <a:p>
            <a:fld id="{CE900654-497A-4CA4-BBB1-DBAC3AE172A9}" type="slidenum">
              <a:rPr lang="en-AU" altLang="en-US"/>
              <a:pPr/>
              <a:t>32</a:t>
            </a:fld>
            <a:endParaRPr lang="en-AU" altLang="en-US"/>
          </a:p>
        </p:txBody>
      </p:sp>
    </p:spTree>
    <p:extLst>
      <p:ext uri="{BB962C8B-B14F-4D97-AF65-F5344CB8AC3E}">
        <p14:creationId xmlns:p14="http://schemas.microsoft.com/office/powerpoint/2010/main" val="1761070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grpSp>
          <p:nvGrpSpPr>
            <p:cNvPr id="6" name="Group 4"/>
            <p:cNvGrpSpPr>
              <a:grpSpLocks/>
            </p:cNvGrpSpPr>
            <p:nvPr userDrawn="1"/>
          </p:nvGrpSpPr>
          <p:grpSpPr bwMode="auto">
            <a:xfrm>
              <a:off x="3528" y="3715"/>
              <a:ext cx="792" cy="521"/>
              <a:chOff x="3527" y="3715"/>
              <a:chExt cx="792" cy="521"/>
            </a:xfrm>
          </p:grpSpPr>
          <p:sp>
            <p:nvSpPr>
              <p:cNvPr id="57" name="Oval 5">
                <a:extLst>
                  <a:ext uri="{FF2B5EF4-FFF2-40B4-BE49-F238E27FC236}">
                    <a16:creationId xmlns:a16="http://schemas.microsoft.com/office/drawing/2014/main" id="{0837218B-2414-4E9F-8AD6-F021671CD989}"/>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eaLnBrk="1" hangingPunct="1">
                  <a:defRPr/>
                </a:pPr>
                <a:endParaRPr lang="en-AU"/>
              </a:p>
            </p:txBody>
          </p:sp>
          <p:sp>
            <p:nvSpPr>
              <p:cNvPr id="58" name="Oval 6">
                <a:extLst>
                  <a:ext uri="{FF2B5EF4-FFF2-40B4-BE49-F238E27FC236}">
                    <a16:creationId xmlns:a16="http://schemas.microsoft.com/office/drawing/2014/main" id="{47B73B30-E414-4F1D-B745-771ECD2BEE86}"/>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59" name="Oval 7">
                <a:extLst>
                  <a:ext uri="{FF2B5EF4-FFF2-40B4-BE49-F238E27FC236}">
                    <a16:creationId xmlns:a16="http://schemas.microsoft.com/office/drawing/2014/main" id="{E902B8E8-7A89-49E6-B643-BD6DDE62D3F1}"/>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60" name="Oval 8">
                <a:extLst>
                  <a:ext uri="{FF2B5EF4-FFF2-40B4-BE49-F238E27FC236}">
                    <a16:creationId xmlns:a16="http://schemas.microsoft.com/office/drawing/2014/main" id="{7542D0B5-29D7-4278-A621-2483B0B90E17}"/>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61" name="Oval 9">
                <a:extLst>
                  <a:ext uri="{FF2B5EF4-FFF2-40B4-BE49-F238E27FC236}">
                    <a16:creationId xmlns:a16="http://schemas.microsoft.com/office/drawing/2014/main" id="{A0F91B25-8CB1-4494-84AD-84E161964780}"/>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62" name="Freeform 10">
                <a:extLst>
                  <a:ext uri="{FF2B5EF4-FFF2-40B4-BE49-F238E27FC236}">
                    <a16:creationId xmlns:a16="http://schemas.microsoft.com/office/drawing/2014/main" id="{165D7884-787E-4277-9C11-D7280BE24BEA}"/>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63" name="Freeform 11">
                <a:extLst>
                  <a:ext uri="{FF2B5EF4-FFF2-40B4-BE49-F238E27FC236}">
                    <a16:creationId xmlns:a16="http://schemas.microsoft.com/office/drawing/2014/main" id="{DC2454BC-0F0B-4086-827D-CB77DA6F4649}"/>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eaLnBrk="1" hangingPunct="1">
                  <a:defRPr/>
                </a:pPr>
                <a:endParaRPr lang="en-AU"/>
              </a:p>
            </p:txBody>
          </p:sp>
          <p:sp>
            <p:nvSpPr>
              <p:cNvPr id="64" name="Freeform 12">
                <a:extLst>
                  <a:ext uri="{FF2B5EF4-FFF2-40B4-BE49-F238E27FC236}">
                    <a16:creationId xmlns:a16="http://schemas.microsoft.com/office/drawing/2014/main" id="{FAC41BDB-5438-43A4-9DF8-4E88EC9E38E1}"/>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65" name="Freeform 13">
                <a:extLst>
                  <a:ext uri="{FF2B5EF4-FFF2-40B4-BE49-F238E27FC236}">
                    <a16:creationId xmlns:a16="http://schemas.microsoft.com/office/drawing/2014/main" id="{5CDD3FA1-EF2D-4515-B3FF-D080D6892EF8}"/>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eaLnBrk="1" hangingPunct="1">
                  <a:defRPr/>
                </a:pPr>
                <a:endParaRPr lang="en-AU"/>
              </a:p>
            </p:txBody>
          </p:sp>
          <p:sp>
            <p:nvSpPr>
              <p:cNvPr id="66" name="Freeform 14">
                <a:extLst>
                  <a:ext uri="{FF2B5EF4-FFF2-40B4-BE49-F238E27FC236}">
                    <a16:creationId xmlns:a16="http://schemas.microsoft.com/office/drawing/2014/main" id="{F804BACF-3E55-4740-8008-5DBD271D9CE6}"/>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eaLnBrk="1" hangingPunct="1">
                  <a:defRPr/>
                </a:pPr>
                <a:endParaRPr lang="en-AU"/>
              </a:p>
            </p:txBody>
          </p:sp>
          <p:sp>
            <p:nvSpPr>
              <p:cNvPr id="67" name="Oval 15">
                <a:extLst>
                  <a:ext uri="{FF2B5EF4-FFF2-40B4-BE49-F238E27FC236}">
                    <a16:creationId xmlns:a16="http://schemas.microsoft.com/office/drawing/2014/main" id="{31EBC429-EC3E-4F48-8750-F76E18C72685}"/>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a:extLst>
                  <a:ext uri="{FF2B5EF4-FFF2-40B4-BE49-F238E27FC236}">
                    <a16:creationId xmlns:a16="http://schemas.microsoft.com/office/drawing/2014/main" id="{45643303-3CDC-472F-A1AB-D99DB0E18199}"/>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40" name="Oval 18">
                <a:extLst>
                  <a:ext uri="{FF2B5EF4-FFF2-40B4-BE49-F238E27FC236}">
                    <a16:creationId xmlns:a16="http://schemas.microsoft.com/office/drawing/2014/main" id="{DA8641B3-4D65-4E87-A76C-F57D017BEEA7}"/>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eaLnBrk="1" hangingPunct="1">
                  <a:defRPr/>
                </a:pPr>
                <a:endParaRPr lang="en-AU"/>
              </a:p>
            </p:txBody>
          </p:sp>
          <p:sp>
            <p:nvSpPr>
              <p:cNvPr id="41" name="Oval 19">
                <a:extLst>
                  <a:ext uri="{FF2B5EF4-FFF2-40B4-BE49-F238E27FC236}">
                    <a16:creationId xmlns:a16="http://schemas.microsoft.com/office/drawing/2014/main" id="{3E5861BC-2916-4C6D-A718-B75CC04B5D59}"/>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42" name="Oval 20">
                <a:extLst>
                  <a:ext uri="{FF2B5EF4-FFF2-40B4-BE49-F238E27FC236}">
                    <a16:creationId xmlns:a16="http://schemas.microsoft.com/office/drawing/2014/main" id="{D1C9B15E-B107-4E3B-8EFE-144D3FAC354E}"/>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3" name="Oval 21">
                <a:extLst>
                  <a:ext uri="{FF2B5EF4-FFF2-40B4-BE49-F238E27FC236}">
                    <a16:creationId xmlns:a16="http://schemas.microsoft.com/office/drawing/2014/main" id="{9145DD8C-BDE9-4455-AA0C-68D79B311C97}"/>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4" name="Oval 22">
                <a:extLst>
                  <a:ext uri="{FF2B5EF4-FFF2-40B4-BE49-F238E27FC236}">
                    <a16:creationId xmlns:a16="http://schemas.microsoft.com/office/drawing/2014/main" id="{23E92CBB-227C-4B97-A8ED-F2183425B298}"/>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5" name="Oval 23">
                <a:extLst>
                  <a:ext uri="{FF2B5EF4-FFF2-40B4-BE49-F238E27FC236}">
                    <a16:creationId xmlns:a16="http://schemas.microsoft.com/office/drawing/2014/main" id="{375E3097-B68F-4BB2-91BD-975FA2E5DC95}"/>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eaLnBrk="1" hangingPunct="1">
                  <a:defRPr/>
                </a:pPr>
                <a:endParaRPr lang="en-AU"/>
              </a:p>
            </p:txBody>
          </p:sp>
          <p:sp>
            <p:nvSpPr>
              <p:cNvPr id="46" name="Oval 24">
                <a:extLst>
                  <a:ext uri="{FF2B5EF4-FFF2-40B4-BE49-F238E27FC236}">
                    <a16:creationId xmlns:a16="http://schemas.microsoft.com/office/drawing/2014/main" id="{A656B330-D5E8-4564-BB13-AF63303FD11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eaLnBrk="1" hangingPunct="1">
                  <a:defRPr/>
                </a:pPr>
                <a:endParaRPr lang="en-AU"/>
              </a:p>
            </p:txBody>
          </p:sp>
          <p:sp>
            <p:nvSpPr>
              <p:cNvPr id="47" name="Freeform 25">
                <a:extLst>
                  <a:ext uri="{FF2B5EF4-FFF2-40B4-BE49-F238E27FC236}">
                    <a16:creationId xmlns:a16="http://schemas.microsoft.com/office/drawing/2014/main" id="{7EAD0A77-C7C8-4FE0-B9B8-3F8AB275EDA8}"/>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48" name="Freeform 26">
                <a:extLst>
                  <a:ext uri="{FF2B5EF4-FFF2-40B4-BE49-F238E27FC236}">
                    <a16:creationId xmlns:a16="http://schemas.microsoft.com/office/drawing/2014/main" id="{FEBEACBA-DCF2-4A4F-AA5A-F5F07934E607}"/>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eaLnBrk="1" hangingPunct="1">
                  <a:defRPr/>
                </a:pPr>
                <a:endParaRPr lang="en-AU"/>
              </a:p>
            </p:txBody>
          </p:sp>
          <p:sp>
            <p:nvSpPr>
              <p:cNvPr id="49" name="Freeform 27">
                <a:extLst>
                  <a:ext uri="{FF2B5EF4-FFF2-40B4-BE49-F238E27FC236}">
                    <a16:creationId xmlns:a16="http://schemas.microsoft.com/office/drawing/2014/main" id="{7429ADD0-7E2D-4164-B58C-885013F9E05E}"/>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eaLnBrk="1" hangingPunct="1">
                  <a:defRPr/>
                </a:pPr>
                <a:endParaRPr lang="en-AU"/>
              </a:p>
            </p:txBody>
          </p:sp>
          <p:sp>
            <p:nvSpPr>
              <p:cNvPr id="50" name="Freeform 28">
                <a:extLst>
                  <a:ext uri="{FF2B5EF4-FFF2-40B4-BE49-F238E27FC236}">
                    <a16:creationId xmlns:a16="http://schemas.microsoft.com/office/drawing/2014/main" id="{655C2E45-F04D-4BD6-952C-2796C5F09B65}"/>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eaLnBrk="1" hangingPunct="1">
                  <a:defRPr/>
                </a:pPr>
                <a:endParaRPr lang="en-AU"/>
              </a:p>
            </p:txBody>
          </p:sp>
          <p:sp>
            <p:nvSpPr>
              <p:cNvPr id="51" name="Freeform 29"/>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w="9525">
                <a:noFill/>
                <a:round/>
                <a:headEnd/>
                <a:tailEnd/>
              </a:ln>
            </p:spPr>
            <p:txBody>
              <a:bodyPr/>
              <a:lstStyle/>
              <a:p>
                <a:endParaRPr lang="en-US"/>
              </a:p>
            </p:txBody>
          </p:sp>
          <p:sp>
            <p:nvSpPr>
              <p:cNvPr id="52" name="Freeform 30"/>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w="9525">
                <a:noFill/>
                <a:round/>
                <a:headEnd/>
                <a:tailEnd/>
              </a:ln>
            </p:spPr>
            <p:txBody>
              <a:bodyPr/>
              <a:lstStyle/>
              <a:p>
                <a:endParaRPr lang="en-US"/>
              </a:p>
            </p:txBody>
          </p:sp>
          <p:sp>
            <p:nvSpPr>
              <p:cNvPr id="53" name="Freeform 31">
                <a:extLst>
                  <a:ext uri="{FF2B5EF4-FFF2-40B4-BE49-F238E27FC236}">
                    <a16:creationId xmlns:a16="http://schemas.microsoft.com/office/drawing/2014/main" id="{ED49EB1A-EB99-477E-A4CB-2F32DC2D4537}"/>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4" name="Freeform 32">
                <a:extLst>
                  <a:ext uri="{FF2B5EF4-FFF2-40B4-BE49-F238E27FC236}">
                    <a16:creationId xmlns:a16="http://schemas.microsoft.com/office/drawing/2014/main" id="{C756EAFB-B91E-447E-B3F6-E3D315BA157C}"/>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5" name="Freeform 33">
                <a:extLst>
                  <a:ext uri="{FF2B5EF4-FFF2-40B4-BE49-F238E27FC236}">
                    <a16:creationId xmlns:a16="http://schemas.microsoft.com/office/drawing/2014/main" id="{6BBBB86E-1DF6-4C89-BF38-EA43FCE8D793}"/>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6" name="Freeform 34"/>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w="9525">
                <a:noFill/>
                <a:round/>
                <a:headEnd/>
                <a:tailEnd/>
              </a:ln>
            </p:spPr>
            <p:txBody>
              <a:bodyPr/>
              <a:lstStyle/>
              <a:p>
                <a:endParaRPr lang="en-US"/>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a:extLst>
                  <a:ext uri="{FF2B5EF4-FFF2-40B4-BE49-F238E27FC236}">
                    <a16:creationId xmlns:a16="http://schemas.microsoft.com/office/drawing/2014/main" id="{A3CE946A-00EA-44FD-ADBA-F5F2AB3467E0}"/>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3" name="Freeform 37">
                <a:extLst>
                  <a:ext uri="{FF2B5EF4-FFF2-40B4-BE49-F238E27FC236}">
                    <a16:creationId xmlns:a16="http://schemas.microsoft.com/office/drawing/2014/main" id="{68CA9579-325A-4C81-8A0B-D924260AD35D}"/>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4" name="Freeform 38">
                <a:extLst>
                  <a:ext uri="{FF2B5EF4-FFF2-40B4-BE49-F238E27FC236}">
                    <a16:creationId xmlns:a16="http://schemas.microsoft.com/office/drawing/2014/main" id="{C0A54930-080F-422A-B34F-68994E8C39E3}"/>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5" name="Freeform 39">
                <a:extLst>
                  <a:ext uri="{FF2B5EF4-FFF2-40B4-BE49-F238E27FC236}">
                    <a16:creationId xmlns:a16="http://schemas.microsoft.com/office/drawing/2014/main" id="{55B51199-DE3F-40C0-A99B-0A28621B9F1F}"/>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6" name="Freeform 40">
                <a:extLst>
                  <a:ext uri="{FF2B5EF4-FFF2-40B4-BE49-F238E27FC236}">
                    <a16:creationId xmlns:a16="http://schemas.microsoft.com/office/drawing/2014/main" id="{24E97E9C-AD57-45C6-8AB4-3A7FE6E8EAFE}"/>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7" name="Freeform 41">
                <a:extLst>
                  <a:ext uri="{FF2B5EF4-FFF2-40B4-BE49-F238E27FC236}">
                    <a16:creationId xmlns:a16="http://schemas.microsoft.com/office/drawing/2014/main" id="{4B79EA8B-6D7E-4C19-AF80-2367BA69578B}"/>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8" name="Freeform 42">
                <a:extLst>
                  <a:ext uri="{FF2B5EF4-FFF2-40B4-BE49-F238E27FC236}">
                    <a16:creationId xmlns:a16="http://schemas.microsoft.com/office/drawing/2014/main" id="{8CF10404-F021-4BAD-85A9-47680F2681E9}"/>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9" name="Freeform 43"/>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w="9525">
                <a:noFill/>
                <a:round/>
                <a:headEnd/>
                <a:tailEnd/>
              </a:ln>
            </p:spPr>
            <p:txBody>
              <a:bodyPr/>
              <a:lstStyle/>
              <a:p>
                <a:endParaRPr lang="en-US"/>
              </a:p>
            </p:txBody>
          </p:sp>
          <p:sp>
            <p:nvSpPr>
              <p:cNvPr id="30" name="Freeform 44">
                <a:extLst>
                  <a:ext uri="{FF2B5EF4-FFF2-40B4-BE49-F238E27FC236}">
                    <a16:creationId xmlns:a16="http://schemas.microsoft.com/office/drawing/2014/main" id="{781BC32B-DF2E-4773-800A-CD88E4DF59F5}"/>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eaLnBrk="1" hangingPunct="1">
                  <a:defRPr/>
                </a:pPr>
                <a:endParaRPr lang="en-AU"/>
              </a:p>
            </p:txBody>
          </p:sp>
          <p:sp>
            <p:nvSpPr>
              <p:cNvPr id="31" name="Freeform 45">
                <a:extLst>
                  <a:ext uri="{FF2B5EF4-FFF2-40B4-BE49-F238E27FC236}">
                    <a16:creationId xmlns:a16="http://schemas.microsoft.com/office/drawing/2014/main" id="{E7E2D7B4-1348-4E74-90D9-8C7EDE608EE3}"/>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32" name="Freeform 46">
                <a:extLst>
                  <a:ext uri="{FF2B5EF4-FFF2-40B4-BE49-F238E27FC236}">
                    <a16:creationId xmlns:a16="http://schemas.microsoft.com/office/drawing/2014/main" id="{EFD765D4-2FE1-4656-9AF1-5957ADCC23D9}"/>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33" name="Oval 47">
                <a:extLst>
                  <a:ext uri="{FF2B5EF4-FFF2-40B4-BE49-F238E27FC236}">
                    <a16:creationId xmlns:a16="http://schemas.microsoft.com/office/drawing/2014/main" id="{35ABA125-5FA2-4820-9A80-EA0209B88CCA}"/>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eaLnBrk="1" hangingPunct="1">
                  <a:defRPr/>
                </a:pPr>
                <a:endParaRPr lang="en-AU"/>
              </a:p>
            </p:txBody>
          </p:sp>
          <p:sp>
            <p:nvSpPr>
              <p:cNvPr id="34" name="Oval 48">
                <a:extLst>
                  <a:ext uri="{FF2B5EF4-FFF2-40B4-BE49-F238E27FC236}">
                    <a16:creationId xmlns:a16="http://schemas.microsoft.com/office/drawing/2014/main" id="{0014BB5B-5823-487D-9EF5-EB487C66CD18}"/>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35" name="Oval 49">
                <a:extLst>
                  <a:ext uri="{FF2B5EF4-FFF2-40B4-BE49-F238E27FC236}">
                    <a16:creationId xmlns:a16="http://schemas.microsoft.com/office/drawing/2014/main" id="{6076242F-1F6E-4E42-96ED-8C7F03E97B41}"/>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36" name="Oval 50">
                <a:extLst>
                  <a:ext uri="{FF2B5EF4-FFF2-40B4-BE49-F238E27FC236}">
                    <a16:creationId xmlns:a16="http://schemas.microsoft.com/office/drawing/2014/main" id="{2C976F4E-0EAA-4248-A675-DBFB9ACF000B}"/>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37" name="Oval 51">
                <a:extLst>
                  <a:ext uri="{FF2B5EF4-FFF2-40B4-BE49-F238E27FC236}">
                    <a16:creationId xmlns:a16="http://schemas.microsoft.com/office/drawing/2014/main" id="{D1EBB846-AD57-4DDF-9E5E-7F137B5A13BB}"/>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38" name="Oval 52">
                <a:extLst>
                  <a:ext uri="{FF2B5EF4-FFF2-40B4-BE49-F238E27FC236}">
                    <a16:creationId xmlns:a16="http://schemas.microsoft.com/office/drawing/2014/main" id="{527D16F8-B090-43AB-9E24-F1CCFC8B58A2}"/>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1" name="Freeform 55"/>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2" name="Freeform 56"/>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3" name="Freeform 57"/>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4" name="Freeform 58"/>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5" name="Freeform 59"/>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6" name="Freeform 60"/>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grpSp>
        </p:grpSp>
      </p:grpSp>
      <p:sp>
        <p:nvSpPr>
          <p:cNvPr id="108610"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AU"/>
              <a:t>Click to edit Master title style</a:t>
            </a:r>
          </a:p>
        </p:txBody>
      </p:sp>
      <p:sp>
        <p:nvSpPr>
          <p:cNvPr id="108611"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AU"/>
              <a:t>Click to edit Master subtitle style</a:t>
            </a:r>
          </a:p>
        </p:txBody>
      </p:sp>
      <p:sp>
        <p:nvSpPr>
          <p:cNvPr id="68" name="Rectangle 68">
            <a:extLst>
              <a:ext uri="{FF2B5EF4-FFF2-40B4-BE49-F238E27FC236}">
                <a16:creationId xmlns:a16="http://schemas.microsoft.com/office/drawing/2014/main" id="{4490790D-4ABE-4DA7-9470-90D93903B9DE}"/>
              </a:ext>
            </a:extLst>
          </p:cNvPr>
          <p:cNvSpPr>
            <a:spLocks noGrp="1" noChangeArrowheads="1"/>
          </p:cNvSpPr>
          <p:nvPr>
            <p:ph type="dt" sz="quarter" idx="10"/>
          </p:nvPr>
        </p:nvSpPr>
        <p:spPr>
          <a:xfrm>
            <a:off x="457200" y="6248400"/>
            <a:ext cx="2133600" cy="457200"/>
          </a:xfrm>
        </p:spPr>
        <p:txBody>
          <a:bodyPr/>
          <a:lstStyle>
            <a:lvl1pPr>
              <a:defRPr/>
            </a:lvl1pPr>
          </a:lstStyle>
          <a:p>
            <a:pPr>
              <a:defRPr/>
            </a:pPr>
            <a:endParaRPr lang="en-AU"/>
          </a:p>
        </p:txBody>
      </p:sp>
      <p:sp>
        <p:nvSpPr>
          <p:cNvPr id="69" name="Rectangle 69">
            <a:extLst>
              <a:ext uri="{FF2B5EF4-FFF2-40B4-BE49-F238E27FC236}">
                <a16:creationId xmlns:a16="http://schemas.microsoft.com/office/drawing/2014/main" id="{C9593774-A670-4ADB-B492-B6E64A1FA71B}"/>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AU"/>
          </a:p>
        </p:txBody>
      </p:sp>
      <p:sp>
        <p:nvSpPr>
          <p:cNvPr id="70" name="Rectangle 70">
            <a:extLst>
              <a:ext uri="{FF2B5EF4-FFF2-40B4-BE49-F238E27FC236}">
                <a16:creationId xmlns:a16="http://schemas.microsoft.com/office/drawing/2014/main" id="{935AD513-93EC-4DFD-A6B4-8A435E8C24BB}"/>
              </a:ext>
            </a:extLst>
          </p:cNvPr>
          <p:cNvSpPr>
            <a:spLocks noGrp="1" noChangeArrowheads="1"/>
          </p:cNvSpPr>
          <p:nvPr>
            <p:ph type="sldNum" sz="quarter" idx="12"/>
          </p:nvPr>
        </p:nvSpPr>
        <p:spPr>
          <a:xfrm>
            <a:off x="6553200" y="6248400"/>
            <a:ext cx="2133600" cy="457200"/>
          </a:xfrm>
        </p:spPr>
        <p:txBody>
          <a:bodyPr/>
          <a:lstStyle>
            <a:lvl1pPr>
              <a:defRPr/>
            </a:lvl1pPr>
          </a:lstStyle>
          <a:p>
            <a:fld id="{234B11DE-0096-4047-A2D2-512F2660FA20}" type="slidenum">
              <a:rPr lang="en-AU" altLang="en-US"/>
              <a:pPr/>
              <a:t>‹#›</a:t>
            </a:fld>
            <a:endParaRPr lang="en-AU"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BD776A58-7BDB-4E62-99D8-5302919C8644}" type="slidenum">
              <a:rPr lang="en-AU" altLang="en-US"/>
              <a:pPr/>
              <a:t>‹#›</a:t>
            </a:fld>
            <a:endParaRPr lang="en-AU"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7813"/>
            <a:ext cx="6019800" cy="5848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2939C7C8-4E0D-4179-840C-1B0EE317D358}" type="slidenum">
              <a:rPr lang="en-AU" altLang="en-US"/>
              <a:pPr/>
              <a:t>‹#›</a:t>
            </a:fld>
            <a:endParaRPr lang="en-AU"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4"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5"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66798D16-0D02-4549-94A6-FD0FB69C4D51}" type="slidenum">
              <a:rPr lang="en-AU" altLang="en-US"/>
              <a:pPr/>
              <a:t>‹#›</a:t>
            </a:fld>
            <a:endParaRPr lang="en-AU"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A7FA5BCC-C395-41F8-B6FF-2AD28AD07C18}" type="slidenum">
              <a:rPr lang="en-AU" altLang="en-US"/>
              <a:pPr/>
              <a:t>‹#›</a:t>
            </a:fld>
            <a:endParaRPr lang="en-AU"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05856E0F-135E-4C8A-9C7F-25F0732F99EC}" type="slidenum">
              <a:rPr lang="en-AU" altLang="en-US"/>
              <a:pPr/>
              <a:t>‹#›</a:t>
            </a:fld>
            <a:endParaRPr lang="en-AU"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C3B5B903-4BDC-4372-A0C1-CD11351E1404}" type="slidenum">
              <a:rPr lang="en-AU" altLang="en-US"/>
              <a:pPr/>
              <a:t>‹#›</a:t>
            </a:fld>
            <a:endParaRPr lang="en-AU"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8"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9"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8F0C63B8-F2DC-4EE3-ABCA-4195C9349845}" type="slidenum">
              <a:rPr lang="en-AU" altLang="en-US"/>
              <a:pPr/>
              <a:t>‹#›</a:t>
            </a:fld>
            <a:endParaRPr lang="en-AU"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4"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5"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7BB3AFB9-14BB-45F4-AFB4-B04DD1ED19C7}" type="slidenum">
              <a:rPr lang="en-AU" altLang="en-US"/>
              <a:pPr/>
              <a:t>‹#›</a:t>
            </a:fld>
            <a:endParaRPr lang="en-AU"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3"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4"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76DB5724-4F9A-461C-8A4B-B302CE86937E}" type="slidenum">
              <a:rPr lang="en-AU" altLang="en-US"/>
              <a:pPr/>
              <a:t>‹#›</a:t>
            </a:fld>
            <a:endParaRPr lang="en-AU"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AB4BE520-D964-46A2-B7D3-9008BFF3D0CA}" type="slidenum">
              <a:rPr lang="en-AU" altLang="en-US"/>
              <a:pPr/>
              <a:t>‹#›</a:t>
            </a:fld>
            <a:endParaRPr lang="en-AU"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a:extLst>
              <a:ext uri="{FF2B5EF4-FFF2-40B4-BE49-F238E27FC236}">
                <a16:creationId xmlns:a16="http://schemas.microsoft.com/office/drawing/2014/main"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id="{31898B80-D1B1-4F98-9402-CBC70022987D}"/>
              </a:ext>
            </a:extLst>
          </p:cNvPr>
          <p:cNvSpPr>
            <a:spLocks noGrp="1" noChangeArrowheads="1"/>
          </p:cNvSpPr>
          <p:nvPr>
            <p:ph type="sldNum" sz="quarter" idx="12"/>
          </p:nvPr>
        </p:nvSpPr>
        <p:spPr>
          <a:ln/>
        </p:spPr>
        <p:txBody>
          <a:bodyPr/>
          <a:lstStyle>
            <a:lvl1pPr>
              <a:defRPr/>
            </a:lvl1pPr>
          </a:lstStyle>
          <a:p>
            <a:fld id="{DDA9CAE1-E9C6-4041-A18C-013E94AC71EC}" type="slidenum">
              <a:rPr lang="en-AU" altLang="en-US"/>
              <a:pPr/>
              <a:t>‹#›</a:t>
            </a:fld>
            <a:endParaRPr lang="en-AU"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Freeform 2">
            <a:extLst>
              <a:ext uri="{FF2B5EF4-FFF2-40B4-BE49-F238E27FC236}">
                <a16:creationId xmlns:a16="http://schemas.microsoft.com/office/drawing/2014/main" id="{0CFF95F4-E8D9-4D8D-80B3-DB724A16C592}"/>
              </a:ext>
            </a:extLst>
          </p:cNvPr>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eaLnBrk="1" hangingPunct="1">
              <a:defRPr/>
            </a:pPr>
            <a:endParaRPr lang="en-AU"/>
          </a:p>
        </p:txBody>
      </p:sp>
      <p:grpSp>
        <p:nvGrpSpPr>
          <p:cNvPr id="1027" name="Group 3"/>
          <p:cNvGrpSpPr>
            <a:grpSpLocks/>
          </p:cNvGrpSpPr>
          <p:nvPr/>
        </p:nvGrpSpPr>
        <p:grpSpPr bwMode="auto">
          <a:xfrm>
            <a:off x="3175" y="4267200"/>
            <a:ext cx="9140825" cy="2590800"/>
            <a:chOff x="2" y="2688"/>
            <a:chExt cx="5758" cy="1632"/>
          </a:xfrm>
        </p:grpSpPr>
        <p:sp>
          <p:nvSpPr>
            <p:cNvPr id="1033" name="Freeform 4"/>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grpSp>
          <p:nvGrpSpPr>
            <p:cNvPr id="1034" name="Group 5"/>
            <p:cNvGrpSpPr>
              <a:grpSpLocks/>
            </p:cNvGrpSpPr>
            <p:nvPr userDrawn="1"/>
          </p:nvGrpSpPr>
          <p:grpSpPr bwMode="auto">
            <a:xfrm>
              <a:off x="3528" y="3715"/>
              <a:ext cx="792" cy="521"/>
              <a:chOff x="3527" y="3715"/>
              <a:chExt cx="792" cy="521"/>
            </a:xfrm>
          </p:grpSpPr>
          <p:sp>
            <p:nvSpPr>
              <p:cNvPr id="107526" name="Oval 6">
                <a:extLst>
                  <a:ext uri="{FF2B5EF4-FFF2-40B4-BE49-F238E27FC236}">
                    <a16:creationId xmlns:a16="http://schemas.microsoft.com/office/drawing/2014/main" id="{984B6002-F6D8-48EE-A58B-42D594D8F78A}"/>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eaLnBrk="1" hangingPunct="1">
                  <a:defRPr/>
                </a:pPr>
                <a:endParaRPr lang="en-AU"/>
              </a:p>
            </p:txBody>
          </p:sp>
          <p:sp>
            <p:nvSpPr>
              <p:cNvPr id="107527" name="Oval 7">
                <a:extLst>
                  <a:ext uri="{FF2B5EF4-FFF2-40B4-BE49-F238E27FC236}">
                    <a16:creationId xmlns:a16="http://schemas.microsoft.com/office/drawing/2014/main" id="{8BF5F879-6465-4C91-9199-6B55AE209359}"/>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28" name="Oval 8">
                <a:extLst>
                  <a:ext uri="{FF2B5EF4-FFF2-40B4-BE49-F238E27FC236}">
                    <a16:creationId xmlns:a16="http://schemas.microsoft.com/office/drawing/2014/main" id="{28BBED77-880D-42CD-A0C6-BE0655718031}"/>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29" name="Oval 9">
                <a:extLst>
                  <a:ext uri="{FF2B5EF4-FFF2-40B4-BE49-F238E27FC236}">
                    <a16:creationId xmlns:a16="http://schemas.microsoft.com/office/drawing/2014/main" id="{F317CDFE-C2D1-47CA-BA53-A60A8AB6514C}"/>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30" name="Oval 10">
                <a:extLst>
                  <a:ext uri="{FF2B5EF4-FFF2-40B4-BE49-F238E27FC236}">
                    <a16:creationId xmlns:a16="http://schemas.microsoft.com/office/drawing/2014/main" id="{240B5BC6-B83F-4274-9F68-07BB51854B37}"/>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31" name="Freeform 11">
                <a:extLst>
                  <a:ext uri="{FF2B5EF4-FFF2-40B4-BE49-F238E27FC236}">
                    <a16:creationId xmlns:a16="http://schemas.microsoft.com/office/drawing/2014/main" id="{A6581763-E0D3-461D-BB07-1308ADDC48DB}"/>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32" name="Freeform 12">
                <a:extLst>
                  <a:ext uri="{FF2B5EF4-FFF2-40B4-BE49-F238E27FC236}">
                    <a16:creationId xmlns:a16="http://schemas.microsoft.com/office/drawing/2014/main" id="{BEAEA870-7328-4CB7-8378-178147505122}"/>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eaLnBrk="1" hangingPunct="1">
                  <a:defRPr/>
                </a:pPr>
                <a:endParaRPr lang="en-AU"/>
              </a:p>
            </p:txBody>
          </p:sp>
          <p:sp>
            <p:nvSpPr>
              <p:cNvPr id="107533" name="Freeform 13">
                <a:extLst>
                  <a:ext uri="{FF2B5EF4-FFF2-40B4-BE49-F238E27FC236}">
                    <a16:creationId xmlns:a16="http://schemas.microsoft.com/office/drawing/2014/main" id="{CF92FA8A-6B92-4323-B7B1-23375F7B9A6F}"/>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34" name="Freeform 14">
                <a:extLst>
                  <a:ext uri="{FF2B5EF4-FFF2-40B4-BE49-F238E27FC236}">
                    <a16:creationId xmlns:a16="http://schemas.microsoft.com/office/drawing/2014/main" id="{51C83DE3-8BF7-45DC-9CF9-5D0C74CC18CE}"/>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eaLnBrk="1" hangingPunct="1">
                  <a:defRPr/>
                </a:pPr>
                <a:endParaRPr lang="en-AU"/>
              </a:p>
            </p:txBody>
          </p:sp>
          <p:sp>
            <p:nvSpPr>
              <p:cNvPr id="107535" name="Freeform 15">
                <a:extLst>
                  <a:ext uri="{FF2B5EF4-FFF2-40B4-BE49-F238E27FC236}">
                    <a16:creationId xmlns:a16="http://schemas.microsoft.com/office/drawing/2014/main" id="{3E21F83E-D9F8-420B-B0C4-FAC0C85ADA96}"/>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eaLnBrk="1" hangingPunct="1">
                  <a:defRPr/>
                </a:pPr>
                <a:endParaRPr lang="en-AU"/>
              </a:p>
            </p:txBody>
          </p:sp>
          <p:sp>
            <p:nvSpPr>
              <p:cNvPr id="107536" name="Oval 16">
                <a:extLst>
                  <a:ext uri="{FF2B5EF4-FFF2-40B4-BE49-F238E27FC236}">
                    <a16:creationId xmlns:a16="http://schemas.microsoft.com/office/drawing/2014/main" id="{9D482A15-3403-4BA4-B439-183BBB926F1A}"/>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1035" name="Group 17"/>
            <p:cNvGrpSpPr>
              <a:grpSpLocks/>
            </p:cNvGrpSpPr>
            <p:nvPr userDrawn="1"/>
          </p:nvGrpSpPr>
          <p:grpSpPr bwMode="auto">
            <a:xfrm>
              <a:off x="1776" y="3631"/>
              <a:ext cx="1626" cy="683"/>
              <a:chOff x="1776" y="3631"/>
              <a:chExt cx="1626" cy="683"/>
            </a:xfrm>
          </p:grpSpPr>
          <p:sp>
            <p:nvSpPr>
              <p:cNvPr id="107538" name="Oval 18">
                <a:extLst>
                  <a:ext uri="{FF2B5EF4-FFF2-40B4-BE49-F238E27FC236}">
                    <a16:creationId xmlns:a16="http://schemas.microsoft.com/office/drawing/2014/main" id="{F52EF808-A175-47F9-B677-723D9C9E7963}"/>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107539" name="Oval 19">
                <a:extLst>
                  <a:ext uri="{FF2B5EF4-FFF2-40B4-BE49-F238E27FC236}">
                    <a16:creationId xmlns:a16="http://schemas.microsoft.com/office/drawing/2014/main" id="{362B5F4D-5735-469A-9CF8-79612B295636}"/>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eaLnBrk="1" hangingPunct="1">
                  <a:defRPr/>
                </a:pPr>
                <a:endParaRPr lang="en-AU"/>
              </a:p>
            </p:txBody>
          </p:sp>
          <p:sp>
            <p:nvSpPr>
              <p:cNvPr id="107540" name="Oval 20">
                <a:extLst>
                  <a:ext uri="{FF2B5EF4-FFF2-40B4-BE49-F238E27FC236}">
                    <a16:creationId xmlns:a16="http://schemas.microsoft.com/office/drawing/2014/main" id="{BBF1E140-46B9-42E8-B588-E91EAAB5C451}"/>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107541" name="Oval 21">
                <a:extLst>
                  <a:ext uri="{FF2B5EF4-FFF2-40B4-BE49-F238E27FC236}">
                    <a16:creationId xmlns:a16="http://schemas.microsoft.com/office/drawing/2014/main" id="{D6D7ED0E-7631-4A1A-9EE5-41E176FAD0EC}"/>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2" name="Oval 22">
                <a:extLst>
                  <a:ext uri="{FF2B5EF4-FFF2-40B4-BE49-F238E27FC236}">
                    <a16:creationId xmlns:a16="http://schemas.microsoft.com/office/drawing/2014/main" id="{B6444965-8D25-44F8-9F25-79F0D56F20D8}"/>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3" name="Oval 23">
                <a:extLst>
                  <a:ext uri="{FF2B5EF4-FFF2-40B4-BE49-F238E27FC236}">
                    <a16:creationId xmlns:a16="http://schemas.microsoft.com/office/drawing/2014/main" id="{39566218-7FB7-4C4F-B5F1-A028C57CCA7E}"/>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4" name="Oval 24">
                <a:extLst>
                  <a:ext uri="{FF2B5EF4-FFF2-40B4-BE49-F238E27FC236}">
                    <a16:creationId xmlns:a16="http://schemas.microsoft.com/office/drawing/2014/main" id="{45D1F5A3-CD95-4F2C-8115-E69A45D7C672}"/>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eaLnBrk="1" hangingPunct="1">
                  <a:defRPr/>
                </a:pPr>
                <a:endParaRPr lang="en-AU"/>
              </a:p>
            </p:txBody>
          </p:sp>
          <p:sp>
            <p:nvSpPr>
              <p:cNvPr id="107545" name="Oval 25">
                <a:extLst>
                  <a:ext uri="{FF2B5EF4-FFF2-40B4-BE49-F238E27FC236}">
                    <a16:creationId xmlns:a16="http://schemas.microsoft.com/office/drawing/2014/main" id="{370E965B-E2FA-4DD2-B79A-EBCF94B700F4}"/>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eaLnBrk="1" hangingPunct="1">
                  <a:defRPr/>
                </a:pPr>
                <a:endParaRPr lang="en-AU"/>
              </a:p>
            </p:txBody>
          </p:sp>
          <p:sp>
            <p:nvSpPr>
              <p:cNvPr id="107546" name="Freeform 26">
                <a:extLst>
                  <a:ext uri="{FF2B5EF4-FFF2-40B4-BE49-F238E27FC236}">
                    <a16:creationId xmlns:a16="http://schemas.microsoft.com/office/drawing/2014/main" id="{EF52B020-C7AF-4CB2-81CA-552DD77A48D9}"/>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47" name="Freeform 27">
                <a:extLst>
                  <a:ext uri="{FF2B5EF4-FFF2-40B4-BE49-F238E27FC236}">
                    <a16:creationId xmlns:a16="http://schemas.microsoft.com/office/drawing/2014/main" id="{D608E1AD-3390-42FC-B355-A59238BF4D1F}"/>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eaLnBrk="1" hangingPunct="1">
                  <a:defRPr/>
                </a:pPr>
                <a:endParaRPr lang="en-AU"/>
              </a:p>
            </p:txBody>
          </p:sp>
          <p:sp>
            <p:nvSpPr>
              <p:cNvPr id="107548" name="Freeform 28">
                <a:extLst>
                  <a:ext uri="{FF2B5EF4-FFF2-40B4-BE49-F238E27FC236}">
                    <a16:creationId xmlns:a16="http://schemas.microsoft.com/office/drawing/2014/main" id="{7C0DD8B2-A1FF-4CE7-B82E-58078C036EBA}"/>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eaLnBrk="1" hangingPunct="1">
                  <a:defRPr/>
                </a:pPr>
                <a:endParaRPr lang="en-AU"/>
              </a:p>
            </p:txBody>
          </p:sp>
          <p:sp>
            <p:nvSpPr>
              <p:cNvPr id="107549" name="Freeform 29">
                <a:extLst>
                  <a:ext uri="{FF2B5EF4-FFF2-40B4-BE49-F238E27FC236}">
                    <a16:creationId xmlns:a16="http://schemas.microsoft.com/office/drawing/2014/main" id="{B6560D0C-ABB6-4A37-9E16-F28265252191}"/>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eaLnBrk="1" hangingPunct="1">
                  <a:defRPr/>
                </a:pPr>
                <a:endParaRPr lang="en-AU"/>
              </a:p>
            </p:txBody>
          </p:sp>
          <p:sp>
            <p:nvSpPr>
              <p:cNvPr id="1079"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w="9525">
                <a:noFill/>
                <a:round/>
                <a:headEnd/>
                <a:tailEnd/>
              </a:ln>
            </p:spPr>
            <p:txBody>
              <a:bodyPr/>
              <a:lstStyle/>
              <a:p>
                <a:endParaRPr lang="en-US"/>
              </a:p>
            </p:txBody>
          </p:sp>
          <p:sp>
            <p:nvSpPr>
              <p:cNvPr id="1080"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w="9525">
                <a:noFill/>
                <a:round/>
                <a:headEnd/>
                <a:tailEnd/>
              </a:ln>
            </p:spPr>
            <p:txBody>
              <a:bodyPr/>
              <a:lstStyle/>
              <a:p>
                <a:endParaRPr lang="en-US"/>
              </a:p>
            </p:txBody>
          </p:sp>
          <p:sp>
            <p:nvSpPr>
              <p:cNvPr id="107552" name="Freeform 32">
                <a:extLst>
                  <a:ext uri="{FF2B5EF4-FFF2-40B4-BE49-F238E27FC236}">
                    <a16:creationId xmlns:a16="http://schemas.microsoft.com/office/drawing/2014/main" id="{A9F4B69E-3CEE-4AC9-932D-79B602E005FA}"/>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53" name="Freeform 33">
                <a:extLst>
                  <a:ext uri="{FF2B5EF4-FFF2-40B4-BE49-F238E27FC236}">
                    <a16:creationId xmlns:a16="http://schemas.microsoft.com/office/drawing/2014/main" id="{02EC6429-71E9-4020-BC7C-2EBE258E4F9D}"/>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54" name="Freeform 34">
                <a:extLst>
                  <a:ext uri="{FF2B5EF4-FFF2-40B4-BE49-F238E27FC236}">
                    <a16:creationId xmlns:a16="http://schemas.microsoft.com/office/drawing/2014/main" id="{5C8D9CEA-51DE-4573-985C-89D817E61583}"/>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84"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w="9525">
                <a:noFill/>
                <a:round/>
                <a:headEnd/>
                <a:tailEnd/>
              </a:ln>
            </p:spPr>
            <p:txBody>
              <a:bodyPr/>
              <a:lstStyle/>
              <a:p>
                <a:endParaRPr lang="en-US"/>
              </a:p>
            </p:txBody>
          </p:sp>
        </p:grpSp>
        <p:grpSp>
          <p:nvGrpSpPr>
            <p:cNvPr id="1036" name="Group 36"/>
            <p:cNvGrpSpPr>
              <a:grpSpLocks/>
            </p:cNvGrpSpPr>
            <p:nvPr userDrawn="1"/>
          </p:nvGrpSpPr>
          <p:grpSpPr bwMode="auto">
            <a:xfrm>
              <a:off x="4128" y="3360"/>
              <a:ext cx="1351" cy="821"/>
              <a:chOff x="4128" y="3360"/>
              <a:chExt cx="1351" cy="821"/>
            </a:xfrm>
          </p:grpSpPr>
          <p:sp>
            <p:nvSpPr>
              <p:cNvPr id="107557" name="Freeform 37">
                <a:extLst>
                  <a:ext uri="{FF2B5EF4-FFF2-40B4-BE49-F238E27FC236}">
                    <a16:creationId xmlns:a16="http://schemas.microsoft.com/office/drawing/2014/main" id="{7BF15CD8-B7D8-4130-8BB4-00D8456D27A7}"/>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58" name="Freeform 38">
                <a:extLst>
                  <a:ext uri="{FF2B5EF4-FFF2-40B4-BE49-F238E27FC236}">
                    <a16:creationId xmlns:a16="http://schemas.microsoft.com/office/drawing/2014/main" id="{16A1CB6F-F780-4B16-A928-21CD85E0F2FE}"/>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59" name="Freeform 39">
                <a:extLst>
                  <a:ext uri="{FF2B5EF4-FFF2-40B4-BE49-F238E27FC236}">
                    <a16:creationId xmlns:a16="http://schemas.microsoft.com/office/drawing/2014/main" id="{B832F161-4693-4B0C-A6F0-BBE6EAE3D278}"/>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0" name="Freeform 40">
                <a:extLst>
                  <a:ext uri="{FF2B5EF4-FFF2-40B4-BE49-F238E27FC236}">
                    <a16:creationId xmlns:a16="http://schemas.microsoft.com/office/drawing/2014/main" id="{7439BB2E-B4F6-441B-8BA9-A454D5DA6290}"/>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1" name="Freeform 41">
                <a:extLst>
                  <a:ext uri="{FF2B5EF4-FFF2-40B4-BE49-F238E27FC236}">
                    <a16:creationId xmlns:a16="http://schemas.microsoft.com/office/drawing/2014/main" id="{7EE50468-5E99-4D93-BAB0-A9E9B50932C6}"/>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2" name="Freeform 42">
                <a:extLst>
                  <a:ext uri="{FF2B5EF4-FFF2-40B4-BE49-F238E27FC236}">
                    <a16:creationId xmlns:a16="http://schemas.microsoft.com/office/drawing/2014/main" id="{79BC0CFF-28F5-4F24-9EE0-C89E5FE68A53}"/>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3" name="Freeform 43">
                <a:extLst>
                  <a:ext uri="{FF2B5EF4-FFF2-40B4-BE49-F238E27FC236}">
                    <a16:creationId xmlns:a16="http://schemas.microsoft.com/office/drawing/2014/main" id="{1D876C81-0C7F-4172-87CD-14E3400EA5B1}"/>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57"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w="9525">
                <a:noFill/>
                <a:round/>
                <a:headEnd/>
                <a:tailEnd/>
              </a:ln>
            </p:spPr>
            <p:txBody>
              <a:bodyPr/>
              <a:lstStyle/>
              <a:p>
                <a:endParaRPr lang="en-US"/>
              </a:p>
            </p:txBody>
          </p:sp>
          <p:sp>
            <p:nvSpPr>
              <p:cNvPr id="107565" name="Freeform 45">
                <a:extLst>
                  <a:ext uri="{FF2B5EF4-FFF2-40B4-BE49-F238E27FC236}">
                    <a16:creationId xmlns:a16="http://schemas.microsoft.com/office/drawing/2014/main" id="{52947CCE-C468-406A-8B43-947EAC3887C8}"/>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eaLnBrk="1" hangingPunct="1">
                  <a:defRPr/>
                </a:pPr>
                <a:endParaRPr lang="en-AU"/>
              </a:p>
            </p:txBody>
          </p:sp>
          <p:sp>
            <p:nvSpPr>
              <p:cNvPr id="107566" name="Freeform 46">
                <a:extLst>
                  <a:ext uri="{FF2B5EF4-FFF2-40B4-BE49-F238E27FC236}">
                    <a16:creationId xmlns:a16="http://schemas.microsoft.com/office/drawing/2014/main" id="{C0173596-D8AF-4FBD-96A3-D65E317ED5A2}"/>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7" name="Freeform 47">
                <a:extLst>
                  <a:ext uri="{FF2B5EF4-FFF2-40B4-BE49-F238E27FC236}">
                    <a16:creationId xmlns:a16="http://schemas.microsoft.com/office/drawing/2014/main" id="{8EF9D41E-9958-4124-B223-D5795255C0A9}"/>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8" name="Oval 48">
                <a:extLst>
                  <a:ext uri="{FF2B5EF4-FFF2-40B4-BE49-F238E27FC236}">
                    <a16:creationId xmlns:a16="http://schemas.microsoft.com/office/drawing/2014/main" id="{D9264EB6-71A9-489A-BBD8-D6ED8B47E172}"/>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eaLnBrk="1" hangingPunct="1">
                  <a:defRPr/>
                </a:pPr>
                <a:endParaRPr lang="en-AU"/>
              </a:p>
            </p:txBody>
          </p:sp>
          <p:sp>
            <p:nvSpPr>
              <p:cNvPr id="107569" name="Oval 49">
                <a:extLst>
                  <a:ext uri="{FF2B5EF4-FFF2-40B4-BE49-F238E27FC236}">
                    <a16:creationId xmlns:a16="http://schemas.microsoft.com/office/drawing/2014/main" id="{1493F142-BBA0-4032-ADD9-755F8C4A10A8}"/>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70" name="Oval 50">
                <a:extLst>
                  <a:ext uri="{FF2B5EF4-FFF2-40B4-BE49-F238E27FC236}">
                    <a16:creationId xmlns:a16="http://schemas.microsoft.com/office/drawing/2014/main" id="{7CEF8D20-A02A-4001-BE86-5DA89F3D07B3}"/>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71" name="Oval 51">
                <a:extLst>
                  <a:ext uri="{FF2B5EF4-FFF2-40B4-BE49-F238E27FC236}">
                    <a16:creationId xmlns:a16="http://schemas.microsoft.com/office/drawing/2014/main" id="{FA0C3DFD-1252-4E2F-98C4-91EFD189FB51}"/>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72" name="Oval 52">
                <a:extLst>
                  <a:ext uri="{FF2B5EF4-FFF2-40B4-BE49-F238E27FC236}">
                    <a16:creationId xmlns:a16="http://schemas.microsoft.com/office/drawing/2014/main" id="{79E0C946-9B5A-45C6-9003-0180E49516D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73" name="Oval 53">
                <a:extLst>
                  <a:ext uri="{FF2B5EF4-FFF2-40B4-BE49-F238E27FC236}">
                    <a16:creationId xmlns:a16="http://schemas.microsoft.com/office/drawing/2014/main" id="{67592AB5-1172-4982-ACF8-2488962A328A}"/>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1037" name="Group 54"/>
            <p:cNvGrpSpPr>
              <a:grpSpLocks/>
            </p:cNvGrpSpPr>
            <p:nvPr userDrawn="1"/>
          </p:nvGrpSpPr>
          <p:grpSpPr bwMode="auto">
            <a:xfrm>
              <a:off x="5280" y="3024"/>
              <a:ext cx="425" cy="258"/>
              <a:chOff x="5280" y="3024"/>
              <a:chExt cx="425" cy="258"/>
            </a:xfrm>
          </p:grpSpPr>
          <p:sp>
            <p:nvSpPr>
              <p:cNvPr id="1038" name="Freeform 55"/>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39"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0"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1"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2"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043" name="Freeform 60"/>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044"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grpSp>
            <p:nvGrpSpPr>
              <p:cNvPr id="1045" name="Group 62"/>
              <p:cNvGrpSpPr>
                <a:grpSpLocks/>
              </p:cNvGrpSpPr>
              <p:nvPr/>
            </p:nvGrpSpPr>
            <p:grpSpPr bwMode="auto">
              <a:xfrm>
                <a:off x="5381" y="3085"/>
                <a:ext cx="227" cy="132"/>
                <a:chOff x="5381" y="3085"/>
                <a:chExt cx="227" cy="132"/>
              </a:xfrm>
            </p:grpSpPr>
            <p:sp>
              <p:nvSpPr>
                <p:cNvPr id="1046"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047"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sp>
              <p:nvSpPr>
                <p:cNvPr id="1048"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049"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grpSp>
        </p:grpSp>
      </p:grpSp>
      <p:sp>
        <p:nvSpPr>
          <p:cNvPr id="107587" name="Rectangle 67">
            <a:extLst>
              <a:ext uri="{FF2B5EF4-FFF2-40B4-BE49-F238E27FC236}">
                <a16:creationId xmlns:a16="http://schemas.microsoft.com/office/drawing/2014/main" id="{23A1527B-0CCC-4E49-B7CC-91C04EE7BE1F}"/>
              </a:ext>
            </a:extLst>
          </p:cNvPr>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AU"/>
              <a:t>Click to edit Master title style</a:t>
            </a:r>
          </a:p>
        </p:txBody>
      </p:sp>
      <p:sp>
        <p:nvSpPr>
          <p:cNvPr id="107588" name="Rectangle 68">
            <a:extLst>
              <a:ext uri="{FF2B5EF4-FFF2-40B4-BE49-F238E27FC236}">
                <a16:creationId xmlns:a16="http://schemas.microsoft.com/office/drawing/2014/main" id="{D4FF372C-361E-4399-864A-A739595720B6}"/>
              </a:ext>
            </a:extLst>
          </p:cNvPr>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107589" name="Rectangle 69">
            <a:extLst>
              <a:ext uri="{FF2B5EF4-FFF2-40B4-BE49-F238E27FC236}">
                <a16:creationId xmlns:a16="http://schemas.microsoft.com/office/drawing/2014/main" id="{C4388AF3-6DFF-4EEA-84B2-F9609D0034C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AU"/>
          </a:p>
        </p:txBody>
      </p:sp>
      <p:sp>
        <p:nvSpPr>
          <p:cNvPr id="107590" name="Rectangle 70">
            <a:extLst>
              <a:ext uri="{FF2B5EF4-FFF2-40B4-BE49-F238E27FC236}">
                <a16:creationId xmlns:a16="http://schemas.microsoft.com/office/drawing/2014/main" id="{89E2DBFD-EC7B-47C8-B7A5-2CFE0E441C7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AU"/>
          </a:p>
        </p:txBody>
      </p:sp>
      <p:sp>
        <p:nvSpPr>
          <p:cNvPr id="107591" name="Rectangle 71">
            <a:extLst>
              <a:ext uri="{FF2B5EF4-FFF2-40B4-BE49-F238E27FC236}">
                <a16:creationId xmlns:a16="http://schemas.microsoft.com/office/drawing/2014/main" id="{31898B80-D1B1-4F98-9402-CBC70022987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defRPr>
            </a:lvl1pPr>
          </a:lstStyle>
          <a:p>
            <a:fld id="{481BC457-7EA3-4688-9D94-9FE1F40B1417}" type="slidenum">
              <a:rPr lang="en-AU" altLang="en-US"/>
              <a:pPr/>
              <a:t>‹#›</a:t>
            </a:fld>
            <a:endParaRPr lang="en-AU" altLang="en-US"/>
          </a:p>
        </p:txBody>
      </p:sp>
    </p:spTree>
  </p:cSld>
  <p:clrMap bg1="dk2" tx1="lt1" bg2="dk1" tx2="lt2" accent1="accent1" accent2="accent2" accent3="accent3" accent4="accent4" accent5="accent5" accent6="accent6" hlink="hlink" folHlink="folHlink"/>
  <p:sldLayoutIdLst>
    <p:sldLayoutId id="2147483745"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wmf"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471E004-A007-418B-9EC9-F97AFACC71C0}"/>
              </a:ext>
            </a:extLst>
          </p:cNvPr>
          <p:cNvSpPr>
            <a:spLocks noGrp="1" noChangeArrowheads="1"/>
          </p:cNvSpPr>
          <p:nvPr>
            <p:ph type="ctrTitle"/>
          </p:nvPr>
        </p:nvSpPr>
        <p:spPr/>
        <p:txBody>
          <a:bodyPr/>
          <a:lstStyle/>
          <a:p>
            <a:pPr eaLnBrk="1" hangingPunct="1">
              <a:defRPr/>
            </a:pPr>
            <a:r>
              <a:rPr lang="en-AU" sz="4800" dirty="0"/>
              <a:t>Small for Gestational Age </a:t>
            </a:r>
          </a:p>
        </p:txBody>
      </p:sp>
      <p:sp>
        <p:nvSpPr>
          <p:cNvPr id="2051" name="Rectangle 3">
            <a:extLst>
              <a:ext uri="{FF2B5EF4-FFF2-40B4-BE49-F238E27FC236}">
                <a16:creationId xmlns:a16="http://schemas.microsoft.com/office/drawing/2014/main" id="{346D8980-BF93-41C5-95BE-F10A63767E6E}"/>
              </a:ext>
            </a:extLst>
          </p:cNvPr>
          <p:cNvSpPr>
            <a:spLocks noGrp="1" noChangeArrowheads="1"/>
          </p:cNvSpPr>
          <p:nvPr>
            <p:ph type="subTitle" idx="1"/>
          </p:nvPr>
        </p:nvSpPr>
        <p:spPr>
          <a:xfrm>
            <a:off x="1403350" y="4508500"/>
            <a:ext cx="6400800" cy="1752600"/>
          </a:xfrm>
        </p:spPr>
        <p:txBody>
          <a:bodyPr/>
          <a:lstStyle/>
          <a:p>
            <a:pPr eaLnBrk="1" hangingPunct="1">
              <a:defRPr/>
            </a:pPr>
            <a:endParaRPr lang="en-US" sz="2400" dirty="0"/>
          </a:p>
          <a:p>
            <a:pPr eaLnBrk="1" hangingPunct="1">
              <a:defRPr/>
            </a:pPr>
            <a:r>
              <a:rPr lang="en-US" sz="2000" dirty="0"/>
              <a:t>Faculty of Medicine </a:t>
            </a:r>
            <a:r>
              <a:rPr lang="en-US" sz="2000" dirty="0" err="1"/>
              <a:t>Ragama</a:t>
            </a:r>
            <a:endParaRPr lang="en-US" sz="2000" dirty="0"/>
          </a:p>
          <a:p>
            <a:pPr eaLnBrk="1" hangingPunct="1">
              <a:defRPr/>
            </a:pPr>
            <a:endParaRPr lang="en-AU"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C2FFF0C-E53A-4EDB-AB27-A05D24A5623C}"/>
              </a:ext>
            </a:extLst>
          </p:cNvPr>
          <p:cNvSpPr>
            <a:spLocks noGrp="1" noChangeArrowheads="1"/>
          </p:cNvSpPr>
          <p:nvPr>
            <p:ph type="title"/>
          </p:nvPr>
        </p:nvSpPr>
        <p:spPr/>
        <p:txBody>
          <a:bodyPr/>
          <a:lstStyle/>
          <a:p>
            <a:pPr eaLnBrk="1" hangingPunct="1">
              <a:defRPr/>
            </a:pPr>
            <a:r>
              <a:rPr lang="en-AU"/>
              <a:t>Aetiology of IUGR</a:t>
            </a:r>
          </a:p>
        </p:txBody>
      </p:sp>
      <p:sp>
        <p:nvSpPr>
          <p:cNvPr id="35843" name="Rectangle 3">
            <a:extLst>
              <a:ext uri="{FF2B5EF4-FFF2-40B4-BE49-F238E27FC236}">
                <a16:creationId xmlns:a16="http://schemas.microsoft.com/office/drawing/2014/main" id="{38AA5449-0EA3-4A6B-8A25-63DFB4FFCE73}"/>
              </a:ext>
            </a:extLst>
          </p:cNvPr>
          <p:cNvSpPr>
            <a:spLocks noGrp="1" noChangeArrowheads="1"/>
          </p:cNvSpPr>
          <p:nvPr>
            <p:ph type="body" idx="1"/>
          </p:nvPr>
        </p:nvSpPr>
        <p:spPr/>
        <p:txBody>
          <a:bodyPr/>
          <a:lstStyle/>
          <a:p>
            <a:pPr eaLnBrk="1" hangingPunct="1">
              <a:defRPr/>
            </a:pPr>
            <a:r>
              <a:rPr lang="en-AU" sz="2400" dirty="0" err="1"/>
              <a:t>Fetal</a:t>
            </a:r>
            <a:endParaRPr lang="en-AU" sz="2400" dirty="0"/>
          </a:p>
          <a:p>
            <a:pPr lvl="1" eaLnBrk="1" hangingPunct="1">
              <a:defRPr/>
            </a:pPr>
            <a:r>
              <a:rPr lang="en-AU" sz="2400" dirty="0"/>
              <a:t>Constitutional</a:t>
            </a:r>
          </a:p>
          <a:p>
            <a:pPr lvl="1" eaLnBrk="1" hangingPunct="1">
              <a:defRPr/>
            </a:pPr>
            <a:r>
              <a:rPr lang="en-AU" sz="2400" dirty="0"/>
              <a:t>Genetic syndromes, chromosomal </a:t>
            </a:r>
          </a:p>
          <a:p>
            <a:pPr lvl="1" eaLnBrk="1" hangingPunct="1">
              <a:defRPr/>
            </a:pPr>
            <a:r>
              <a:rPr lang="en-AU" sz="2400" dirty="0"/>
              <a:t>Structural malformations</a:t>
            </a:r>
          </a:p>
          <a:p>
            <a:pPr lvl="1" eaLnBrk="1" hangingPunct="1">
              <a:defRPr/>
            </a:pPr>
            <a:r>
              <a:rPr lang="en-AU" sz="2400" dirty="0"/>
              <a:t>Congenital infections (CMV, Rubella)</a:t>
            </a:r>
          </a:p>
          <a:p>
            <a:pPr lvl="1" eaLnBrk="1" hangingPunct="1">
              <a:defRPr/>
            </a:pPr>
            <a:endParaRPr lang="en-AU" sz="2400" dirty="0"/>
          </a:p>
          <a:p>
            <a:pPr eaLnBrk="1" hangingPunct="1">
              <a:defRPr/>
            </a:pPr>
            <a:r>
              <a:rPr lang="en-AU" sz="2400" dirty="0"/>
              <a:t>Maternal</a:t>
            </a:r>
          </a:p>
          <a:p>
            <a:pPr lvl="1" eaLnBrk="1" hangingPunct="1">
              <a:defRPr/>
            </a:pPr>
            <a:r>
              <a:rPr lang="en-AU" sz="2400" dirty="0" err="1"/>
              <a:t>Undernutrition</a:t>
            </a:r>
            <a:endParaRPr lang="en-AU" sz="2400" dirty="0"/>
          </a:p>
          <a:p>
            <a:pPr lvl="1" eaLnBrk="1" hangingPunct="1">
              <a:defRPr/>
            </a:pPr>
            <a:r>
              <a:rPr lang="en-AU" sz="2400" dirty="0"/>
              <a:t>Maternal hypoxia</a:t>
            </a:r>
          </a:p>
          <a:p>
            <a:pPr lvl="1" eaLnBrk="1" hangingPunct="1">
              <a:defRPr/>
            </a:pPr>
            <a:r>
              <a:rPr lang="en-AU" sz="2400" dirty="0"/>
              <a:t>Drugs / substance abuse </a:t>
            </a:r>
          </a:p>
          <a:p>
            <a:pPr lvl="1" eaLnBrk="1" hangingPunct="1">
              <a:defRPr/>
            </a:pPr>
            <a:r>
              <a:rPr lang="en-AU" sz="2400" dirty="0"/>
              <a:t>Smoking (main reason in western countries)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3A15A99-DD9D-42BF-98BF-D8E18F27E018}"/>
              </a:ext>
            </a:extLst>
          </p:cNvPr>
          <p:cNvSpPr>
            <a:spLocks noGrp="1" noChangeArrowheads="1"/>
          </p:cNvSpPr>
          <p:nvPr>
            <p:ph type="title"/>
          </p:nvPr>
        </p:nvSpPr>
        <p:spPr/>
        <p:txBody>
          <a:bodyPr/>
          <a:lstStyle/>
          <a:p>
            <a:pPr eaLnBrk="1" hangingPunct="1">
              <a:defRPr/>
            </a:pPr>
            <a:r>
              <a:rPr lang="en-AU"/>
              <a:t>Aetiology</a:t>
            </a:r>
          </a:p>
        </p:txBody>
      </p:sp>
      <p:sp>
        <p:nvSpPr>
          <p:cNvPr id="37891" name="Rectangle 3">
            <a:extLst>
              <a:ext uri="{FF2B5EF4-FFF2-40B4-BE49-F238E27FC236}">
                <a16:creationId xmlns:a16="http://schemas.microsoft.com/office/drawing/2014/main" id="{C681FE86-10F2-43DE-82BA-EAB596188F79}"/>
              </a:ext>
            </a:extLst>
          </p:cNvPr>
          <p:cNvSpPr>
            <a:spLocks noGrp="1" noChangeArrowheads="1"/>
          </p:cNvSpPr>
          <p:nvPr>
            <p:ph type="body" idx="1"/>
          </p:nvPr>
        </p:nvSpPr>
        <p:spPr/>
        <p:txBody>
          <a:bodyPr/>
          <a:lstStyle/>
          <a:p>
            <a:pPr eaLnBrk="1" hangingPunct="1">
              <a:defRPr/>
            </a:pPr>
            <a:r>
              <a:rPr lang="en-AU" sz="2800" dirty="0"/>
              <a:t>Genetic</a:t>
            </a:r>
          </a:p>
          <a:p>
            <a:pPr lvl="1" eaLnBrk="1" hangingPunct="1">
              <a:defRPr/>
            </a:pPr>
            <a:r>
              <a:rPr lang="en-AU" sz="2400" dirty="0"/>
              <a:t>Chromosomal</a:t>
            </a:r>
          </a:p>
          <a:p>
            <a:pPr lvl="1" eaLnBrk="1" hangingPunct="1">
              <a:defRPr/>
            </a:pPr>
            <a:r>
              <a:rPr lang="en-AU" sz="2400" dirty="0"/>
              <a:t>Expression of placental growth factors (e.g.IGF-1)</a:t>
            </a:r>
          </a:p>
          <a:p>
            <a:pPr marL="457200" lvl="1" indent="0" eaLnBrk="1" hangingPunct="1">
              <a:buFont typeface="Wingdings" pitchFamily="2" charset="2"/>
              <a:buNone/>
              <a:defRPr/>
            </a:pPr>
            <a:endParaRPr lang="en-AU" sz="2400" dirty="0"/>
          </a:p>
          <a:p>
            <a:pPr eaLnBrk="1" hangingPunct="1">
              <a:defRPr/>
            </a:pPr>
            <a:r>
              <a:rPr lang="en-AU" sz="2800" dirty="0"/>
              <a:t>Placental</a:t>
            </a:r>
          </a:p>
          <a:p>
            <a:pPr lvl="1" eaLnBrk="1" hangingPunct="1">
              <a:defRPr/>
            </a:pPr>
            <a:r>
              <a:rPr lang="en-AU" sz="2400" dirty="0"/>
              <a:t>Reduced maternal vascular supply</a:t>
            </a:r>
          </a:p>
          <a:p>
            <a:pPr lvl="2" eaLnBrk="1" hangingPunct="1">
              <a:defRPr/>
            </a:pPr>
            <a:r>
              <a:rPr lang="en-AU" sz="2000" dirty="0"/>
              <a:t>(pre-eclampsia, hypertension, DM, renal disease)</a:t>
            </a:r>
          </a:p>
          <a:p>
            <a:pPr lvl="1" eaLnBrk="1" hangingPunct="1">
              <a:defRPr/>
            </a:pPr>
            <a:r>
              <a:rPr lang="en-AU" sz="2400" dirty="0"/>
              <a:t>Thrombosis, infarction</a:t>
            </a:r>
          </a:p>
          <a:p>
            <a:pPr lvl="2" eaLnBrk="1" hangingPunct="1">
              <a:defRPr/>
            </a:pPr>
            <a:r>
              <a:rPr lang="en-AU" sz="2000" dirty="0"/>
              <a:t>(Maternal LE</a:t>
            </a:r>
            <a:r>
              <a:rPr lang="en-AU" sz="2000"/>
              <a:t>, antiphospholipid </a:t>
            </a:r>
            <a:r>
              <a:rPr lang="en-AU" sz="2000" dirty="0"/>
              <a:t>syndrome, sickle cell disease)</a:t>
            </a:r>
          </a:p>
          <a:p>
            <a:pPr lvl="1" eaLnBrk="1" hangingPunct="1">
              <a:defRPr/>
            </a:pPr>
            <a:r>
              <a:rPr lang="en-AU" sz="2400" dirty="0"/>
              <a:t>Sharing of uterine vascularity </a:t>
            </a:r>
          </a:p>
          <a:p>
            <a:pPr lvl="2" eaLnBrk="1" hangingPunct="1">
              <a:defRPr/>
            </a:pPr>
            <a:r>
              <a:rPr lang="en-AU" sz="2000" dirty="0"/>
              <a:t>(multiple gestation)</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A61D-4E1B-416D-B599-9CB1957494D3}"/>
              </a:ext>
            </a:extLst>
          </p:cNvPr>
          <p:cNvSpPr>
            <a:spLocks noGrp="1"/>
          </p:cNvSpPr>
          <p:nvPr>
            <p:ph type="title"/>
          </p:nvPr>
        </p:nvSpPr>
        <p:spPr/>
        <p:txBody>
          <a:bodyPr/>
          <a:lstStyle/>
          <a:p>
            <a:pPr>
              <a:defRPr/>
            </a:pPr>
            <a:r>
              <a:rPr lang="en-US" dirty="0" err="1"/>
              <a:t>Aetiology</a:t>
            </a:r>
            <a:endParaRPr lang="en-US" dirty="0"/>
          </a:p>
        </p:txBody>
      </p:sp>
      <p:sp>
        <p:nvSpPr>
          <p:cNvPr id="3" name="Content Placeholder 2">
            <a:extLst>
              <a:ext uri="{FF2B5EF4-FFF2-40B4-BE49-F238E27FC236}">
                <a16:creationId xmlns:a16="http://schemas.microsoft.com/office/drawing/2014/main" id="{695D513E-1917-4DCE-BE56-ACDE7F94D4D2}"/>
              </a:ext>
            </a:extLst>
          </p:cNvPr>
          <p:cNvSpPr>
            <a:spLocks noGrp="1"/>
          </p:cNvSpPr>
          <p:nvPr>
            <p:ph idx="1"/>
          </p:nvPr>
        </p:nvSpPr>
        <p:spPr/>
        <p:txBody>
          <a:bodyPr/>
          <a:lstStyle/>
          <a:p>
            <a:pPr>
              <a:defRPr/>
            </a:pPr>
            <a:r>
              <a:rPr lang="en-US" dirty="0"/>
              <a:t>In developing countries, especially, maternal nutrition is an important determinant of birthweight</a:t>
            </a:r>
          </a:p>
          <a:p>
            <a:pPr lvl="1">
              <a:defRPr/>
            </a:pPr>
            <a:r>
              <a:rPr lang="en-US" dirty="0"/>
              <a:t> Inadequate maternal nutritional status before conception, </a:t>
            </a:r>
          </a:p>
          <a:p>
            <a:pPr lvl="1">
              <a:defRPr/>
            </a:pPr>
            <a:r>
              <a:rPr lang="en-US" dirty="0"/>
              <a:t>short stature of the mother (mostly due to undernutrition and repeated infections during childhood), and </a:t>
            </a:r>
          </a:p>
          <a:p>
            <a:pPr lvl="1">
              <a:defRPr/>
            </a:pPr>
            <a:r>
              <a:rPr lang="en-US" dirty="0"/>
              <a:t>poor maternal nutrition during pregnancy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08D840D-6297-4B9E-A53A-79DEDF37B0C1}"/>
              </a:ext>
            </a:extLst>
          </p:cNvPr>
          <p:cNvSpPr>
            <a:spLocks noGrp="1" noChangeArrowheads="1"/>
          </p:cNvSpPr>
          <p:nvPr>
            <p:ph type="title"/>
          </p:nvPr>
        </p:nvSpPr>
        <p:spPr/>
        <p:txBody>
          <a:bodyPr/>
          <a:lstStyle/>
          <a:p>
            <a:pPr eaLnBrk="1" hangingPunct="1">
              <a:defRPr/>
            </a:pPr>
            <a:r>
              <a:rPr lang="en-AU"/>
              <a:t>Pathophysiology</a:t>
            </a:r>
          </a:p>
        </p:txBody>
      </p:sp>
      <p:sp>
        <p:nvSpPr>
          <p:cNvPr id="38915" name="Rectangle 3">
            <a:extLst>
              <a:ext uri="{FF2B5EF4-FFF2-40B4-BE49-F238E27FC236}">
                <a16:creationId xmlns:a16="http://schemas.microsoft.com/office/drawing/2014/main" id="{67733A0D-7891-4353-83BB-29592846064B}"/>
              </a:ext>
            </a:extLst>
          </p:cNvPr>
          <p:cNvSpPr>
            <a:spLocks noGrp="1" noChangeArrowheads="1"/>
          </p:cNvSpPr>
          <p:nvPr>
            <p:ph type="body" idx="1"/>
          </p:nvPr>
        </p:nvSpPr>
        <p:spPr/>
        <p:txBody>
          <a:bodyPr/>
          <a:lstStyle/>
          <a:p>
            <a:pPr eaLnBrk="1" hangingPunct="1">
              <a:defRPr/>
            </a:pPr>
            <a:r>
              <a:rPr lang="en-AU" dirty="0"/>
              <a:t>Symmetric</a:t>
            </a:r>
          </a:p>
          <a:p>
            <a:pPr lvl="1" eaLnBrk="1" hangingPunct="1">
              <a:defRPr/>
            </a:pPr>
            <a:r>
              <a:rPr lang="en-AU" dirty="0"/>
              <a:t>Growth failure affecting weight, length and head</a:t>
            </a:r>
          </a:p>
          <a:p>
            <a:pPr lvl="1" eaLnBrk="1" hangingPunct="1">
              <a:defRPr/>
            </a:pPr>
            <a:r>
              <a:rPr lang="en-AU" dirty="0"/>
              <a:t>Caused by </a:t>
            </a:r>
            <a:r>
              <a:rPr lang="en-AU" dirty="0" err="1"/>
              <a:t>fetal</a:t>
            </a:r>
            <a:r>
              <a:rPr lang="en-AU" dirty="0"/>
              <a:t> factors</a:t>
            </a:r>
          </a:p>
          <a:p>
            <a:pPr lvl="2" eaLnBrk="1" hangingPunct="1">
              <a:defRPr/>
            </a:pPr>
            <a:r>
              <a:rPr lang="en-AU" dirty="0"/>
              <a:t>Chromosomal, infection, syndromes</a:t>
            </a:r>
          </a:p>
          <a:p>
            <a:pPr lvl="2" eaLnBrk="1" hangingPunct="1">
              <a:defRPr/>
            </a:pPr>
            <a:r>
              <a:rPr lang="en-AU" dirty="0"/>
              <a:t>If swallowing affected </a:t>
            </a:r>
          </a:p>
          <a:p>
            <a:pPr lvl="3" eaLnBrk="1" hangingPunct="1">
              <a:defRPr/>
            </a:pPr>
            <a:r>
              <a:rPr lang="en-AU" dirty="0"/>
              <a:t>Mother will have polyhydramnios </a:t>
            </a:r>
          </a:p>
          <a:p>
            <a:pPr lvl="3" eaLnBrk="1" hangingPunct="1">
              <a:defRPr/>
            </a:pPr>
            <a:r>
              <a:rPr lang="en-AU" dirty="0" err="1"/>
              <a:t>eg</a:t>
            </a:r>
            <a:r>
              <a:rPr lang="en-AU" dirty="0"/>
              <a:t> Trisomy 21</a:t>
            </a:r>
          </a:p>
          <a:p>
            <a:pPr lvl="1" eaLnBrk="1" hangingPunct="1">
              <a:defRPr/>
            </a:pPr>
            <a:r>
              <a:rPr lang="en-AU" dirty="0"/>
              <a:t>Infants likely to be small throughout childhood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50E6137-AEFB-4F37-8A98-EBC300B2ABF6}"/>
              </a:ext>
            </a:extLst>
          </p:cNvPr>
          <p:cNvSpPr>
            <a:spLocks noGrp="1" noChangeArrowheads="1"/>
          </p:cNvSpPr>
          <p:nvPr>
            <p:ph type="title"/>
          </p:nvPr>
        </p:nvSpPr>
        <p:spPr/>
        <p:txBody>
          <a:bodyPr/>
          <a:lstStyle/>
          <a:p>
            <a:pPr eaLnBrk="1" hangingPunct="1">
              <a:defRPr/>
            </a:pPr>
            <a:r>
              <a:rPr lang="en-AU"/>
              <a:t>Pathophysiology</a:t>
            </a:r>
          </a:p>
        </p:txBody>
      </p:sp>
      <p:sp>
        <p:nvSpPr>
          <p:cNvPr id="39939" name="Rectangle 3">
            <a:extLst>
              <a:ext uri="{FF2B5EF4-FFF2-40B4-BE49-F238E27FC236}">
                <a16:creationId xmlns:a16="http://schemas.microsoft.com/office/drawing/2014/main" id="{CF1E7ADE-98E2-477B-9D3E-691D7BDC86CE}"/>
              </a:ext>
            </a:extLst>
          </p:cNvPr>
          <p:cNvSpPr>
            <a:spLocks noGrp="1" noChangeArrowheads="1"/>
          </p:cNvSpPr>
          <p:nvPr>
            <p:ph type="body" idx="1"/>
          </p:nvPr>
        </p:nvSpPr>
        <p:spPr/>
        <p:txBody>
          <a:bodyPr/>
          <a:lstStyle/>
          <a:p>
            <a:pPr eaLnBrk="1" hangingPunct="1">
              <a:defRPr/>
            </a:pPr>
            <a:r>
              <a:rPr lang="en-AU" sz="2800" dirty="0"/>
              <a:t>Asymmetric</a:t>
            </a:r>
          </a:p>
          <a:p>
            <a:pPr lvl="1" eaLnBrk="1" hangingPunct="1">
              <a:defRPr/>
            </a:pPr>
            <a:r>
              <a:rPr lang="en-AU" sz="2400" dirty="0"/>
              <a:t>Growth failure with head growth relatively preserved</a:t>
            </a:r>
          </a:p>
          <a:p>
            <a:pPr lvl="1" eaLnBrk="1" hangingPunct="1">
              <a:defRPr/>
            </a:pPr>
            <a:r>
              <a:rPr lang="en-AU" sz="2400" dirty="0" err="1"/>
              <a:t>Utero</a:t>
            </a:r>
            <a:r>
              <a:rPr lang="en-AU" sz="2400" dirty="0"/>
              <a:t>-placental insufficiency</a:t>
            </a:r>
          </a:p>
          <a:p>
            <a:pPr lvl="2" eaLnBrk="1" hangingPunct="1">
              <a:defRPr/>
            </a:pPr>
            <a:r>
              <a:rPr lang="en-AU" sz="2000" dirty="0"/>
              <a:t>Reduced O</a:t>
            </a:r>
            <a:r>
              <a:rPr lang="en-AU" sz="2000" baseline="-25000" dirty="0"/>
              <a:t>2</a:t>
            </a:r>
            <a:r>
              <a:rPr lang="en-AU" sz="2000" dirty="0"/>
              <a:t> transfer to </a:t>
            </a:r>
            <a:r>
              <a:rPr lang="en-AU" sz="2000" dirty="0" err="1"/>
              <a:t>fetus</a:t>
            </a:r>
            <a:endParaRPr lang="en-AU" sz="2000" dirty="0"/>
          </a:p>
          <a:p>
            <a:pPr lvl="3" eaLnBrk="1" hangingPunct="1">
              <a:defRPr/>
            </a:pPr>
            <a:r>
              <a:rPr lang="en-AU" sz="1800" dirty="0" err="1"/>
              <a:t>Fetus</a:t>
            </a:r>
            <a:r>
              <a:rPr lang="en-AU" sz="1800" dirty="0"/>
              <a:t> preserves blood supply to vital organs (brain, myocardium, adrenal glands) at expense of kidney, GI tract, limbs and subcutaneous tissues</a:t>
            </a:r>
          </a:p>
          <a:p>
            <a:pPr lvl="1" eaLnBrk="1" hangingPunct="1">
              <a:defRPr/>
            </a:pPr>
            <a:r>
              <a:rPr lang="en-AU" sz="2400" dirty="0"/>
              <a:t>normal head growth BUT reduced abdominal growth from reduced glycogen stores in the liver </a:t>
            </a:r>
          </a:p>
          <a:p>
            <a:pPr lvl="1" eaLnBrk="1" hangingPunct="1">
              <a:defRPr/>
            </a:pPr>
            <a:r>
              <a:rPr lang="en-AU" sz="2400" dirty="0" err="1"/>
              <a:t>oligohydramnios</a:t>
            </a:r>
            <a:r>
              <a:rPr lang="en-AU" sz="2400" dirty="0"/>
              <a:t> from reduced urine production</a:t>
            </a:r>
          </a:p>
          <a:p>
            <a:pPr lvl="1" eaLnBrk="1" hangingPunct="1">
              <a:defRPr/>
            </a:pPr>
            <a:r>
              <a:rPr lang="en-AU" sz="2400" dirty="0"/>
              <a:t>If allowed to progress - </a:t>
            </a:r>
            <a:r>
              <a:rPr lang="en-AU" sz="2400" dirty="0" err="1"/>
              <a:t>fetal</a:t>
            </a:r>
            <a:r>
              <a:rPr lang="en-AU" sz="2400" dirty="0"/>
              <a:t> acidosis and death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2"/>
          <a:srcRect/>
          <a:stretch>
            <a:fillRect/>
          </a:stretch>
        </p:blipFill>
        <p:spPr bwMode="auto">
          <a:xfrm>
            <a:off x="793888" y="1596473"/>
            <a:ext cx="7556224" cy="5037896"/>
          </a:xfrm>
          <a:prstGeom prst="rect">
            <a:avLst/>
          </a:prstGeom>
          <a:noFill/>
          <a:ln w="9525">
            <a:noFill/>
            <a:miter lim="800000"/>
            <a:headEnd/>
            <a:tailEnd/>
          </a:ln>
        </p:spPr>
      </p:pic>
      <p:sp>
        <p:nvSpPr>
          <p:cNvPr id="47109" name="Rectangle 5">
            <a:extLst>
              <a:ext uri="{FF2B5EF4-FFF2-40B4-BE49-F238E27FC236}">
                <a16:creationId xmlns:a16="http://schemas.microsoft.com/office/drawing/2014/main" id="{239125FC-FFBD-49AD-9066-675E80DB26D2}"/>
              </a:ext>
            </a:extLst>
          </p:cNvPr>
          <p:cNvSpPr>
            <a:spLocks noGrp="1" noChangeArrowheads="1"/>
          </p:cNvSpPr>
          <p:nvPr>
            <p:ph type="title"/>
          </p:nvPr>
        </p:nvSpPr>
        <p:spPr/>
        <p:txBody>
          <a:bodyPr/>
          <a:lstStyle/>
          <a:p>
            <a:pPr eaLnBrk="1" hangingPunct="1">
              <a:defRPr/>
            </a:pPr>
            <a:r>
              <a:rPr lang="en-AU" sz="4000"/>
              <a:t>Consequences of progressive utero-placental failure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C0DA550-E40F-487C-93F8-D7BEC31B8E71}"/>
              </a:ext>
            </a:extLst>
          </p:cNvPr>
          <p:cNvSpPr>
            <a:spLocks noGrp="1" noChangeArrowheads="1"/>
          </p:cNvSpPr>
          <p:nvPr>
            <p:ph type="title"/>
          </p:nvPr>
        </p:nvSpPr>
        <p:spPr/>
        <p:txBody>
          <a:bodyPr/>
          <a:lstStyle/>
          <a:p>
            <a:pPr eaLnBrk="1" hangingPunct="1">
              <a:defRPr/>
            </a:pPr>
            <a:r>
              <a:rPr lang="en-AU" dirty="0"/>
              <a:t>Antenatal care</a:t>
            </a:r>
          </a:p>
        </p:txBody>
      </p:sp>
      <p:sp>
        <p:nvSpPr>
          <p:cNvPr id="40963" name="Rectangle 3">
            <a:extLst>
              <a:ext uri="{FF2B5EF4-FFF2-40B4-BE49-F238E27FC236}">
                <a16:creationId xmlns:a16="http://schemas.microsoft.com/office/drawing/2014/main" id="{09C91E6A-0F7D-4AAB-B6B9-545040AB1494}"/>
              </a:ext>
            </a:extLst>
          </p:cNvPr>
          <p:cNvSpPr>
            <a:spLocks noGrp="1" noChangeArrowheads="1"/>
          </p:cNvSpPr>
          <p:nvPr>
            <p:ph type="body" idx="1"/>
          </p:nvPr>
        </p:nvSpPr>
        <p:spPr>
          <a:xfrm>
            <a:off x="0" y="1600200"/>
            <a:ext cx="9144000" cy="4525963"/>
          </a:xfrm>
        </p:spPr>
        <p:txBody>
          <a:bodyPr/>
          <a:lstStyle/>
          <a:p>
            <a:pPr eaLnBrk="1" hangingPunct="1">
              <a:defRPr/>
            </a:pPr>
            <a:r>
              <a:rPr lang="en-AU" dirty="0"/>
              <a:t>Intensive </a:t>
            </a:r>
            <a:r>
              <a:rPr lang="en-AU" dirty="0" err="1"/>
              <a:t>fetal</a:t>
            </a:r>
            <a:r>
              <a:rPr lang="en-AU" dirty="0"/>
              <a:t> surveillance to maximize gestation without compromising the </a:t>
            </a:r>
            <a:r>
              <a:rPr lang="en-AU" dirty="0" err="1"/>
              <a:t>fetus</a:t>
            </a:r>
            <a:endParaRPr lang="en-AU" dirty="0"/>
          </a:p>
          <a:p>
            <a:pPr lvl="1" eaLnBrk="1" hangingPunct="1">
              <a:defRPr/>
            </a:pPr>
            <a:r>
              <a:rPr lang="en-AU" dirty="0"/>
              <a:t>Antenatal</a:t>
            </a:r>
          </a:p>
          <a:p>
            <a:pPr lvl="2" eaLnBrk="1" hangingPunct="1">
              <a:defRPr/>
            </a:pPr>
            <a:r>
              <a:rPr lang="en-AU" dirty="0"/>
              <a:t>Reliable dating of pregnancy / identify high risk mothers</a:t>
            </a:r>
          </a:p>
          <a:p>
            <a:pPr lvl="2" eaLnBrk="1" hangingPunct="1">
              <a:defRPr/>
            </a:pPr>
            <a:r>
              <a:rPr lang="en-AU" dirty="0" err="1"/>
              <a:t>Fetal</a:t>
            </a:r>
            <a:r>
              <a:rPr lang="en-AU" dirty="0"/>
              <a:t> abdominal circumference as screening (SFH unreliable)</a:t>
            </a:r>
          </a:p>
          <a:p>
            <a:pPr lvl="2" eaLnBrk="1" hangingPunct="1">
              <a:defRPr/>
            </a:pPr>
            <a:r>
              <a:rPr lang="en-AU" dirty="0"/>
              <a:t>? </a:t>
            </a:r>
            <a:r>
              <a:rPr lang="en-AU" dirty="0" err="1"/>
              <a:t>Fetal</a:t>
            </a:r>
            <a:r>
              <a:rPr lang="en-AU" dirty="0"/>
              <a:t> cause (anomaly scan, karyotype)</a:t>
            </a:r>
          </a:p>
          <a:p>
            <a:pPr lvl="2" eaLnBrk="1" hangingPunct="1">
              <a:defRPr/>
            </a:pPr>
            <a:r>
              <a:rPr lang="en-AU" b="1" dirty="0"/>
              <a:t>Monitor</a:t>
            </a:r>
            <a:r>
              <a:rPr lang="en-AU" dirty="0"/>
              <a:t> </a:t>
            </a:r>
            <a:r>
              <a:rPr lang="en-AU" dirty="0" err="1"/>
              <a:t>fetal</a:t>
            </a:r>
            <a:r>
              <a:rPr lang="en-AU" dirty="0"/>
              <a:t> growth and well –being </a:t>
            </a:r>
          </a:p>
          <a:p>
            <a:pPr lvl="2" eaLnBrk="1" hangingPunct="1">
              <a:buFontTx/>
              <a:buNone/>
              <a:defRPr/>
            </a:pPr>
            <a:r>
              <a:rPr lang="en-AU" dirty="0"/>
              <a:t>   (umbilical artery / middle cerebral artery doppler blood flow velocity; biophysical profile unreliable)</a:t>
            </a:r>
          </a:p>
          <a:p>
            <a:pPr lvl="2" eaLnBrk="1" hangingPunct="1">
              <a:defRPr/>
            </a:pPr>
            <a:r>
              <a:rPr lang="en-AU" dirty="0"/>
              <a:t>Delivery when indicated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F7A3-C75E-4EBC-AE19-3961E99F5069}"/>
              </a:ext>
            </a:extLst>
          </p:cNvPr>
          <p:cNvSpPr>
            <a:spLocks noGrp="1"/>
          </p:cNvSpPr>
          <p:nvPr>
            <p:ph type="title"/>
          </p:nvPr>
        </p:nvSpPr>
        <p:spPr/>
        <p:txBody>
          <a:bodyPr/>
          <a:lstStyle/>
          <a:p>
            <a:pPr>
              <a:defRPr/>
            </a:pPr>
            <a:r>
              <a:rPr lang="en-US" dirty="0"/>
              <a:t>Clinical features</a:t>
            </a:r>
          </a:p>
        </p:txBody>
      </p:sp>
      <p:pic>
        <p:nvPicPr>
          <p:cNvPr id="4" name="Picture 4">
            <a:extLst>
              <a:ext uri="{FF2B5EF4-FFF2-40B4-BE49-F238E27FC236}">
                <a16:creationId xmlns:a16="http://schemas.microsoft.com/office/drawing/2014/main" id="{CBEA46BB-130E-1146-AD72-FB9740EF451B}"/>
              </a:ext>
            </a:extLst>
          </p:cNvPr>
          <p:cNvPicPr>
            <a:picLocks noGrp="1" noChangeAspect="1" noChangeArrowheads="1"/>
          </p:cNvPicPr>
          <p:nvPr>
            <p:ph idx="1"/>
          </p:nvPr>
        </p:nvPicPr>
        <p:blipFill rotWithShape="1">
          <a:blip r:embed="rId2"/>
          <a:srcRect l="10553" r="712"/>
          <a:stretch/>
        </p:blipFill>
        <p:spPr bwMode="auto">
          <a:xfrm>
            <a:off x="546652" y="1304512"/>
            <a:ext cx="8140147" cy="545409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8693-8BF8-4C37-B81A-C268E52049DA}"/>
              </a:ext>
            </a:extLst>
          </p:cNvPr>
          <p:cNvSpPr>
            <a:spLocks noGrp="1"/>
          </p:cNvSpPr>
          <p:nvPr>
            <p:ph type="title"/>
          </p:nvPr>
        </p:nvSpPr>
        <p:spPr/>
        <p:txBody>
          <a:bodyPr/>
          <a:lstStyle/>
          <a:p>
            <a:pPr>
              <a:defRPr/>
            </a:pPr>
            <a:r>
              <a:rPr lang="en-US" dirty="0"/>
              <a:t>Clinical features</a:t>
            </a:r>
          </a:p>
        </p:txBody>
      </p:sp>
      <p:sp>
        <p:nvSpPr>
          <p:cNvPr id="3" name="Content Placeholder 2">
            <a:extLst>
              <a:ext uri="{FF2B5EF4-FFF2-40B4-BE49-F238E27FC236}">
                <a16:creationId xmlns:a16="http://schemas.microsoft.com/office/drawing/2014/main" id="{FC1A1748-D2C1-4C0F-88F6-E464C8B1BC2E}"/>
              </a:ext>
            </a:extLst>
          </p:cNvPr>
          <p:cNvSpPr>
            <a:spLocks noGrp="1"/>
          </p:cNvSpPr>
          <p:nvPr>
            <p:ph idx="1"/>
          </p:nvPr>
        </p:nvSpPr>
        <p:spPr>
          <a:xfrm>
            <a:off x="457200" y="1600200"/>
            <a:ext cx="5338763" cy="4525963"/>
          </a:xfrm>
        </p:spPr>
        <p:txBody>
          <a:bodyPr/>
          <a:lstStyle/>
          <a:p>
            <a:pPr>
              <a:defRPr/>
            </a:pPr>
            <a:r>
              <a:rPr lang="en-US" sz="2400" dirty="0"/>
              <a:t>Large head when compared to rest of the body (brain sparing effect)</a:t>
            </a:r>
          </a:p>
          <a:p>
            <a:pPr>
              <a:defRPr/>
            </a:pPr>
            <a:r>
              <a:rPr lang="en-US" sz="2400" dirty="0"/>
              <a:t>Large and wide anterior fontanelle (poor formation of membranous bones)</a:t>
            </a:r>
          </a:p>
          <a:p>
            <a:pPr>
              <a:defRPr/>
            </a:pPr>
            <a:r>
              <a:rPr lang="en-US" sz="2400" dirty="0"/>
              <a:t>Absent buccal fat (old man look)</a:t>
            </a:r>
          </a:p>
          <a:p>
            <a:pPr>
              <a:defRPr/>
            </a:pPr>
            <a:r>
              <a:rPr lang="en-US" sz="2400" dirty="0"/>
              <a:t>Small or scaphoid abdomen</a:t>
            </a:r>
          </a:p>
          <a:p>
            <a:pPr>
              <a:defRPr/>
            </a:pPr>
            <a:r>
              <a:rPr lang="en-US" sz="2400" dirty="0"/>
              <a:t>Thin umbilical cord often stained with meconium</a:t>
            </a:r>
          </a:p>
          <a:p>
            <a:pPr>
              <a:defRPr/>
            </a:pPr>
            <a:r>
              <a:rPr lang="en-US" sz="2400" dirty="0"/>
              <a:t>Decreased skeletal muscle mass and subcutaneous fat</a:t>
            </a:r>
          </a:p>
        </p:txBody>
      </p:sp>
      <p:pic>
        <p:nvPicPr>
          <p:cNvPr id="24580" name="Picture 3"/>
          <p:cNvPicPr>
            <a:picLocks noChangeAspect="1" noChangeArrowheads="1"/>
          </p:cNvPicPr>
          <p:nvPr/>
        </p:nvPicPr>
        <p:blipFill>
          <a:blip r:embed="rId2"/>
          <a:srcRect/>
          <a:stretch>
            <a:fillRect/>
          </a:stretch>
        </p:blipFill>
        <p:spPr bwMode="auto">
          <a:xfrm>
            <a:off x="5867400" y="1600200"/>
            <a:ext cx="3152775" cy="2170113"/>
          </a:xfrm>
          <a:prstGeom prst="rect">
            <a:avLst/>
          </a:prstGeom>
          <a:noFill/>
          <a:ln w="9525">
            <a:noFill/>
            <a:miter lim="800000"/>
            <a:headEnd/>
            <a:tailEnd/>
          </a:ln>
        </p:spPr>
      </p:pic>
      <p:pic>
        <p:nvPicPr>
          <p:cNvPr id="24581" name="Picture 4"/>
          <p:cNvPicPr>
            <a:picLocks noChangeAspect="1" noChangeArrowheads="1"/>
          </p:cNvPicPr>
          <p:nvPr/>
        </p:nvPicPr>
        <p:blipFill>
          <a:blip r:embed="rId3"/>
          <a:srcRect/>
          <a:stretch>
            <a:fillRect/>
          </a:stretch>
        </p:blipFill>
        <p:spPr bwMode="auto">
          <a:xfrm>
            <a:off x="6561138" y="3965575"/>
            <a:ext cx="2432050" cy="24257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E497-1134-4FA3-BF7A-DC51BD5DA95B}"/>
              </a:ext>
            </a:extLst>
          </p:cNvPr>
          <p:cNvSpPr>
            <a:spLocks noGrp="1"/>
          </p:cNvSpPr>
          <p:nvPr>
            <p:ph type="title"/>
          </p:nvPr>
        </p:nvSpPr>
        <p:spPr/>
        <p:txBody>
          <a:bodyPr/>
          <a:lstStyle/>
          <a:p>
            <a:pPr>
              <a:defRPr/>
            </a:pPr>
            <a:r>
              <a:rPr lang="en-US" dirty="0"/>
              <a:t>Clinical features</a:t>
            </a:r>
          </a:p>
        </p:txBody>
      </p:sp>
      <p:sp>
        <p:nvSpPr>
          <p:cNvPr id="3" name="Content Placeholder 2">
            <a:extLst>
              <a:ext uri="{FF2B5EF4-FFF2-40B4-BE49-F238E27FC236}">
                <a16:creationId xmlns:a16="http://schemas.microsoft.com/office/drawing/2014/main" id="{0E3D7063-692C-40E3-B20A-571D3AB9C0C8}"/>
              </a:ext>
            </a:extLst>
          </p:cNvPr>
          <p:cNvSpPr>
            <a:spLocks noGrp="1"/>
          </p:cNvSpPr>
          <p:nvPr>
            <p:ph idx="1"/>
          </p:nvPr>
        </p:nvSpPr>
        <p:spPr>
          <a:xfrm>
            <a:off x="457200" y="1600200"/>
            <a:ext cx="5194300" cy="4525963"/>
          </a:xfrm>
        </p:spPr>
        <p:txBody>
          <a:bodyPr/>
          <a:lstStyle/>
          <a:p>
            <a:pPr>
              <a:defRPr/>
            </a:pPr>
            <a:r>
              <a:rPr lang="en-US" sz="2400" dirty="0"/>
              <a:t>Loose, dry, and easy </a:t>
            </a:r>
            <a:r>
              <a:rPr lang="en-US" sz="2400" dirty="0" err="1"/>
              <a:t>peelable</a:t>
            </a:r>
            <a:r>
              <a:rPr lang="en-US" sz="2400" dirty="0"/>
              <a:t> skin</a:t>
            </a:r>
          </a:p>
          <a:p>
            <a:pPr>
              <a:defRPr/>
            </a:pPr>
            <a:r>
              <a:rPr lang="en-US" sz="2400" dirty="0"/>
              <a:t>Long finger nails</a:t>
            </a:r>
          </a:p>
          <a:p>
            <a:pPr>
              <a:defRPr/>
            </a:pPr>
            <a:r>
              <a:rPr lang="en-US" sz="2400" dirty="0"/>
              <a:t>Relatively large hands and feet compared to body</a:t>
            </a:r>
          </a:p>
          <a:p>
            <a:pPr>
              <a:defRPr/>
            </a:pPr>
            <a:r>
              <a:rPr lang="en-US" sz="2400" dirty="0"/>
              <a:t>Skin having a loose fold of skin in the nape of neck, axilla, inter-scapular area, and gluteal region (more than three folds)</a:t>
            </a:r>
          </a:p>
          <a:p>
            <a:pPr>
              <a:defRPr/>
            </a:pPr>
            <a:r>
              <a:rPr lang="en-US" sz="2400" dirty="0"/>
              <a:t>Anxious and hyper alert infant</a:t>
            </a:r>
          </a:p>
          <a:p>
            <a:pPr>
              <a:defRPr/>
            </a:pPr>
            <a:r>
              <a:rPr lang="en-US" sz="2400" dirty="0"/>
              <a:t>Poor breast bud formation and immature female genitalia</a:t>
            </a:r>
          </a:p>
        </p:txBody>
      </p:sp>
      <p:pic>
        <p:nvPicPr>
          <p:cNvPr id="25604" name="Picture 3"/>
          <p:cNvPicPr>
            <a:picLocks noChangeAspect="1" noChangeArrowheads="1"/>
          </p:cNvPicPr>
          <p:nvPr/>
        </p:nvPicPr>
        <p:blipFill>
          <a:blip r:embed="rId2"/>
          <a:srcRect/>
          <a:stretch>
            <a:fillRect/>
          </a:stretch>
        </p:blipFill>
        <p:spPr bwMode="auto">
          <a:xfrm>
            <a:off x="5651500" y="1773238"/>
            <a:ext cx="3394075" cy="218598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C575913-5DB8-4948-AE90-80AD2CDA7BA2}"/>
              </a:ext>
            </a:extLst>
          </p:cNvPr>
          <p:cNvSpPr>
            <a:spLocks noGrp="1" noChangeArrowheads="1"/>
          </p:cNvSpPr>
          <p:nvPr>
            <p:ph type="title"/>
          </p:nvPr>
        </p:nvSpPr>
        <p:spPr/>
        <p:txBody>
          <a:bodyPr/>
          <a:lstStyle/>
          <a:p>
            <a:pPr eaLnBrk="1" hangingPunct="1">
              <a:defRPr/>
            </a:pPr>
            <a:r>
              <a:rPr lang="en-AU"/>
              <a:t>Definitions</a:t>
            </a:r>
          </a:p>
        </p:txBody>
      </p:sp>
      <p:sp>
        <p:nvSpPr>
          <p:cNvPr id="70659" name="Rectangle 3">
            <a:extLst>
              <a:ext uri="{FF2B5EF4-FFF2-40B4-BE49-F238E27FC236}">
                <a16:creationId xmlns:a16="http://schemas.microsoft.com/office/drawing/2014/main" id="{D9D42A40-28A4-4046-92B2-8366678A635B}"/>
              </a:ext>
            </a:extLst>
          </p:cNvPr>
          <p:cNvSpPr>
            <a:spLocks noGrp="1" noChangeArrowheads="1"/>
          </p:cNvSpPr>
          <p:nvPr>
            <p:ph type="body" idx="1"/>
          </p:nvPr>
        </p:nvSpPr>
        <p:spPr/>
        <p:txBody>
          <a:bodyPr/>
          <a:lstStyle/>
          <a:p>
            <a:pPr eaLnBrk="1" hangingPunct="1">
              <a:buFont typeface="Wingdings" pitchFamily="2" charset="2"/>
              <a:buNone/>
              <a:defRPr/>
            </a:pPr>
            <a:r>
              <a:rPr lang="en-AU" dirty="0"/>
              <a:t>Classification by weight</a:t>
            </a:r>
          </a:p>
          <a:p>
            <a:pPr lvl="1" eaLnBrk="1" hangingPunct="1">
              <a:buFont typeface="Wingdings" pitchFamily="2" charset="2"/>
              <a:buNone/>
              <a:defRPr/>
            </a:pPr>
            <a:endParaRPr lang="en-AU" dirty="0"/>
          </a:p>
          <a:p>
            <a:pPr eaLnBrk="1" hangingPunct="1">
              <a:defRPr/>
            </a:pPr>
            <a:r>
              <a:rPr lang="en-AU" dirty="0"/>
              <a:t>Low birth weight (LBW)</a:t>
            </a:r>
          </a:p>
          <a:p>
            <a:pPr lvl="1" eaLnBrk="1" hangingPunct="1">
              <a:buFont typeface="Wingdings" pitchFamily="2" charset="2"/>
              <a:buNone/>
              <a:defRPr/>
            </a:pPr>
            <a:r>
              <a:rPr lang="en-AU" dirty="0"/>
              <a:t>&lt; 2500 </a:t>
            </a:r>
            <a:r>
              <a:rPr lang="en-AU" dirty="0" err="1"/>
              <a:t>gms</a:t>
            </a:r>
            <a:endParaRPr lang="en-AU" dirty="0"/>
          </a:p>
          <a:p>
            <a:pPr eaLnBrk="1" hangingPunct="1">
              <a:defRPr/>
            </a:pPr>
            <a:r>
              <a:rPr lang="en-AU" dirty="0"/>
              <a:t>Very low birth weight (VLBW)</a:t>
            </a:r>
          </a:p>
          <a:p>
            <a:pPr lvl="1" eaLnBrk="1" hangingPunct="1">
              <a:buFont typeface="Wingdings" pitchFamily="2" charset="2"/>
              <a:buNone/>
              <a:defRPr/>
            </a:pPr>
            <a:r>
              <a:rPr lang="en-AU" dirty="0"/>
              <a:t>&lt; 1500 </a:t>
            </a:r>
            <a:r>
              <a:rPr lang="en-AU" dirty="0" err="1"/>
              <a:t>gms</a:t>
            </a:r>
            <a:endParaRPr lang="en-AU" dirty="0"/>
          </a:p>
          <a:p>
            <a:pPr eaLnBrk="1" hangingPunct="1">
              <a:defRPr/>
            </a:pPr>
            <a:r>
              <a:rPr lang="en-AU" dirty="0"/>
              <a:t>Extremely low birth weight (ELBW)</a:t>
            </a:r>
          </a:p>
          <a:p>
            <a:pPr lvl="1" eaLnBrk="1" hangingPunct="1">
              <a:buFont typeface="Wingdings" pitchFamily="2" charset="2"/>
              <a:buNone/>
              <a:defRPr/>
            </a:pPr>
            <a:r>
              <a:rPr lang="en-AU" dirty="0"/>
              <a:t>&lt; 1000 </a:t>
            </a:r>
            <a:r>
              <a:rPr lang="en-AU" dirty="0" err="1"/>
              <a:t>gms</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6E5A367-CF61-48F9-9AE3-49A24A1A6E0B}"/>
              </a:ext>
            </a:extLst>
          </p:cNvPr>
          <p:cNvSpPr>
            <a:spLocks noGrp="1" noChangeArrowheads="1"/>
          </p:cNvSpPr>
          <p:nvPr>
            <p:ph type="title"/>
          </p:nvPr>
        </p:nvSpPr>
        <p:spPr/>
        <p:txBody>
          <a:bodyPr/>
          <a:lstStyle/>
          <a:p>
            <a:pPr eaLnBrk="1" hangingPunct="1">
              <a:defRPr/>
            </a:pPr>
            <a:r>
              <a:rPr lang="en-AU" dirty="0"/>
              <a:t>Postnatal issues – short term </a:t>
            </a:r>
          </a:p>
        </p:txBody>
      </p:sp>
      <p:sp>
        <p:nvSpPr>
          <p:cNvPr id="49155" name="Rectangle 3">
            <a:extLst>
              <a:ext uri="{FF2B5EF4-FFF2-40B4-BE49-F238E27FC236}">
                <a16:creationId xmlns:a16="http://schemas.microsoft.com/office/drawing/2014/main" id="{10E744A8-8DA6-4046-B5A1-5F2DAB83E89F}"/>
              </a:ext>
            </a:extLst>
          </p:cNvPr>
          <p:cNvSpPr>
            <a:spLocks noGrp="1" noChangeArrowheads="1"/>
          </p:cNvSpPr>
          <p:nvPr>
            <p:ph type="body" idx="1"/>
          </p:nvPr>
        </p:nvSpPr>
        <p:spPr/>
        <p:txBody>
          <a:bodyPr/>
          <a:lstStyle/>
          <a:p>
            <a:pPr eaLnBrk="1" hangingPunct="1">
              <a:defRPr/>
            </a:pPr>
            <a:r>
              <a:rPr lang="en-US" sz="2800" dirty="0"/>
              <a:t>Perinatal asphyxia, meconium aspiration persistent pulmonary hypertension </a:t>
            </a:r>
          </a:p>
          <a:p>
            <a:pPr eaLnBrk="1" hangingPunct="1">
              <a:defRPr/>
            </a:pPr>
            <a:r>
              <a:rPr lang="en-US" sz="2800" dirty="0"/>
              <a:t>Hypothermia</a:t>
            </a:r>
          </a:p>
          <a:p>
            <a:pPr eaLnBrk="1" hangingPunct="1">
              <a:defRPr/>
            </a:pPr>
            <a:r>
              <a:rPr lang="en-US" sz="2800" dirty="0"/>
              <a:t>Hypoglycemia, hyperglycemia, hypocalcemia</a:t>
            </a:r>
          </a:p>
          <a:p>
            <a:pPr eaLnBrk="1" hangingPunct="1">
              <a:defRPr/>
            </a:pPr>
            <a:r>
              <a:rPr lang="en-US" sz="2800" dirty="0"/>
              <a:t>Polycythemia, jaundice</a:t>
            </a:r>
          </a:p>
          <a:p>
            <a:pPr eaLnBrk="1" hangingPunct="1">
              <a:defRPr/>
            </a:pPr>
            <a:r>
              <a:rPr lang="en-US" sz="2800" dirty="0"/>
              <a:t>Feeding difficulties, feed intolerance</a:t>
            </a:r>
          </a:p>
          <a:p>
            <a:pPr eaLnBrk="1" hangingPunct="1">
              <a:defRPr/>
            </a:pPr>
            <a:r>
              <a:rPr lang="en-US" sz="2800" dirty="0"/>
              <a:t>Necrotizing enterocolitis, late-onset sepsis, pulmonary hemorrhage</a:t>
            </a:r>
            <a:endParaRPr lang="en-AU" dirty="0"/>
          </a:p>
          <a:p>
            <a:pPr lvl="1" eaLnBrk="1" hangingPunct="1">
              <a:defRPr/>
            </a:pPr>
            <a:r>
              <a:rPr lang="en-AU" dirty="0"/>
              <a:t>Symmetrical  may need further investigation for </a:t>
            </a:r>
            <a:r>
              <a:rPr lang="en-AU" dirty="0" err="1"/>
              <a:t>eg</a:t>
            </a:r>
            <a:r>
              <a:rPr lang="en-AU" dirty="0"/>
              <a:t> congenital infection</a:t>
            </a:r>
          </a:p>
          <a:p>
            <a:pPr eaLnBrk="1" hangingPunct="1">
              <a:buFont typeface="Wingdings" pitchFamily="2" charset="2"/>
              <a:buNone/>
              <a:defRPr/>
            </a:pPr>
            <a:endParaRPr lang="en-A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229A-37C3-4F94-96C3-26CBD945709D}"/>
              </a:ext>
            </a:extLst>
          </p:cNvPr>
          <p:cNvSpPr>
            <a:spLocks noGrp="1"/>
          </p:cNvSpPr>
          <p:nvPr>
            <p:ph type="title"/>
          </p:nvPr>
        </p:nvSpPr>
        <p:spPr/>
        <p:txBody>
          <a:bodyPr/>
          <a:lstStyle/>
          <a:p>
            <a:pPr>
              <a:defRPr/>
            </a:pPr>
            <a:r>
              <a:rPr lang="en-US" dirty="0"/>
              <a:t>Postnatal issues</a:t>
            </a:r>
          </a:p>
        </p:txBody>
      </p:sp>
      <p:sp>
        <p:nvSpPr>
          <p:cNvPr id="3" name="Content Placeholder 2">
            <a:extLst>
              <a:ext uri="{FF2B5EF4-FFF2-40B4-BE49-F238E27FC236}">
                <a16:creationId xmlns:a16="http://schemas.microsoft.com/office/drawing/2014/main" id="{CC733544-B289-47BE-BD4A-FA1B8FF7DA26}"/>
              </a:ext>
            </a:extLst>
          </p:cNvPr>
          <p:cNvSpPr>
            <a:spLocks noGrp="1"/>
          </p:cNvSpPr>
          <p:nvPr>
            <p:ph idx="1"/>
          </p:nvPr>
        </p:nvSpPr>
        <p:spPr/>
        <p:txBody>
          <a:bodyPr/>
          <a:lstStyle/>
          <a:p>
            <a:pPr>
              <a:defRPr/>
            </a:pPr>
            <a:r>
              <a:rPr lang="en-US" dirty="0"/>
              <a:t>Poor growth </a:t>
            </a:r>
          </a:p>
          <a:p>
            <a:pPr>
              <a:defRPr/>
            </a:pPr>
            <a:r>
              <a:rPr lang="en-US" dirty="0"/>
              <a:t>Poor neurodevelopment outcome at school-going age and adulthood</a:t>
            </a:r>
          </a:p>
          <a:p>
            <a:pPr>
              <a:defRPr/>
            </a:pPr>
            <a:r>
              <a:rPr lang="en-US" dirty="0"/>
              <a:t>More susceptible to develop adult-onset diseases  e.g. diabetes mellitus (</a:t>
            </a:r>
            <a:r>
              <a:rPr lang="en-US" dirty="0" err="1"/>
              <a:t>DoHaD</a:t>
            </a:r>
            <a:r>
              <a:rPr lang="en-US" dirty="0"/>
              <a:t> – </a:t>
            </a:r>
            <a:r>
              <a:rPr lang="en-US" sz="2400" dirty="0"/>
              <a:t>Developmental origin of health and diseases</a:t>
            </a:r>
            <a:r>
              <a:rPr 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057B-5B6D-4926-8F0B-A9E35830CF01}"/>
              </a:ext>
            </a:extLst>
          </p:cNvPr>
          <p:cNvSpPr>
            <a:spLocks noGrp="1"/>
          </p:cNvSpPr>
          <p:nvPr>
            <p:ph type="title"/>
          </p:nvPr>
        </p:nvSpPr>
        <p:spPr/>
        <p:txBody>
          <a:bodyPr/>
          <a:lstStyle/>
          <a:p>
            <a:pPr>
              <a:defRPr/>
            </a:pPr>
            <a:r>
              <a:rPr lang="en-AU" dirty="0"/>
              <a:t>Post natal care</a:t>
            </a:r>
          </a:p>
        </p:txBody>
      </p:sp>
      <p:sp>
        <p:nvSpPr>
          <p:cNvPr id="3" name="Content Placeholder 2">
            <a:extLst>
              <a:ext uri="{FF2B5EF4-FFF2-40B4-BE49-F238E27FC236}">
                <a16:creationId xmlns:a16="http://schemas.microsoft.com/office/drawing/2014/main" id="{C5A8C604-2F49-4C24-91DC-58A4445FEA05}"/>
              </a:ext>
            </a:extLst>
          </p:cNvPr>
          <p:cNvSpPr>
            <a:spLocks noGrp="1"/>
          </p:cNvSpPr>
          <p:nvPr>
            <p:ph idx="1"/>
          </p:nvPr>
        </p:nvSpPr>
        <p:spPr/>
        <p:txBody>
          <a:bodyPr/>
          <a:lstStyle/>
          <a:p>
            <a:pPr>
              <a:defRPr/>
            </a:pPr>
            <a:r>
              <a:rPr lang="en-AU" sz="3600" dirty="0"/>
              <a:t>Thermoregulation :</a:t>
            </a:r>
          </a:p>
          <a:p>
            <a:pPr>
              <a:defRPr/>
            </a:pPr>
            <a:r>
              <a:rPr lang="en-AU" dirty="0" err="1"/>
              <a:t>Normothermic</a:t>
            </a:r>
            <a:r>
              <a:rPr lang="en-AU" dirty="0"/>
              <a:t> range: 36.5°C to 37.5°C</a:t>
            </a:r>
          </a:p>
          <a:p>
            <a:pPr>
              <a:defRPr/>
            </a:pPr>
            <a:r>
              <a:rPr lang="en-AU" dirty="0"/>
              <a:t>Minimizes energy expenditure and oxygen consumption</a:t>
            </a:r>
          </a:p>
          <a:p>
            <a:pPr>
              <a:defRPr/>
            </a:pPr>
            <a:r>
              <a:rPr lang="en-AU" dirty="0"/>
              <a:t>Promotes adequate weight gain</a:t>
            </a:r>
          </a:p>
          <a:p>
            <a:pPr>
              <a:defRPr/>
            </a:pPr>
            <a:r>
              <a:rPr lang="en-AU" dirty="0"/>
              <a:t>Need to prevent heat loss by radiation, conduction, convection and evaporation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8DE3-59B8-49DA-8FC9-97785757F3F0}"/>
              </a:ext>
            </a:extLst>
          </p:cNvPr>
          <p:cNvSpPr>
            <a:spLocks noGrp="1"/>
          </p:cNvSpPr>
          <p:nvPr>
            <p:ph type="title"/>
          </p:nvPr>
        </p:nvSpPr>
        <p:spPr/>
        <p:txBody>
          <a:bodyPr/>
          <a:lstStyle/>
          <a:p>
            <a:pPr>
              <a:defRPr/>
            </a:pPr>
            <a:r>
              <a:rPr lang="en-AU" dirty="0"/>
              <a:t>Thermoregulation</a:t>
            </a:r>
          </a:p>
        </p:txBody>
      </p:sp>
      <p:sp>
        <p:nvSpPr>
          <p:cNvPr id="3" name="Content Placeholder 2">
            <a:extLst>
              <a:ext uri="{FF2B5EF4-FFF2-40B4-BE49-F238E27FC236}">
                <a16:creationId xmlns:a16="http://schemas.microsoft.com/office/drawing/2014/main" id="{09EE9A14-3668-40F5-9B9D-2BB92F0BC0CD}"/>
              </a:ext>
            </a:extLst>
          </p:cNvPr>
          <p:cNvSpPr>
            <a:spLocks noGrp="1"/>
          </p:cNvSpPr>
          <p:nvPr>
            <p:ph idx="1"/>
          </p:nvPr>
        </p:nvSpPr>
        <p:spPr/>
        <p:txBody>
          <a:bodyPr/>
          <a:lstStyle/>
          <a:p>
            <a:pPr>
              <a:defRPr/>
            </a:pPr>
            <a:endParaRPr lang="en-AU" dirty="0"/>
          </a:p>
          <a:p>
            <a:pPr>
              <a:defRPr/>
            </a:pPr>
            <a:r>
              <a:rPr lang="en-AU" dirty="0"/>
              <a:t>WHO definition of hypothermia:  </a:t>
            </a:r>
          </a:p>
          <a:p>
            <a:pPr lvl="1">
              <a:buFont typeface="Arial" panose="020B0604020202020204" pitchFamily="34" charset="0"/>
              <a:buChar char="•"/>
              <a:defRPr/>
            </a:pPr>
            <a:r>
              <a:rPr lang="en-AU" dirty="0"/>
              <a:t>mild 36.0°C– 36.4°C</a:t>
            </a:r>
          </a:p>
          <a:p>
            <a:pPr lvl="1">
              <a:buFont typeface="Arial" panose="020B0604020202020204" pitchFamily="34" charset="0"/>
              <a:buChar char="•"/>
              <a:defRPr/>
            </a:pPr>
            <a:r>
              <a:rPr lang="en-AU" dirty="0"/>
              <a:t>moderate 32.0°C– 35.9°C </a:t>
            </a:r>
          </a:p>
          <a:p>
            <a:pPr lvl="1">
              <a:buFont typeface="Arial" panose="020B0604020202020204" pitchFamily="34" charset="0"/>
              <a:buChar char="•"/>
              <a:defRPr/>
            </a:pPr>
            <a:r>
              <a:rPr lang="en-AU" dirty="0"/>
              <a:t>severe &lt; 32.0°C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EAC3105-BC29-4F7F-B98E-28E10F6E5EC6}"/>
              </a:ext>
            </a:extLst>
          </p:cNvPr>
          <p:cNvSpPr>
            <a:spLocks noGrp="1" noChangeArrowheads="1"/>
          </p:cNvSpPr>
          <p:nvPr>
            <p:ph type="title"/>
          </p:nvPr>
        </p:nvSpPr>
        <p:spPr/>
        <p:txBody>
          <a:bodyPr/>
          <a:lstStyle/>
          <a:p>
            <a:pPr eaLnBrk="1" hangingPunct="1">
              <a:defRPr/>
            </a:pPr>
            <a:r>
              <a:rPr lang="en-AU" dirty="0"/>
              <a:t>Hypothermia</a:t>
            </a:r>
          </a:p>
        </p:txBody>
      </p:sp>
      <p:sp>
        <p:nvSpPr>
          <p:cNvPr id="49155" name="Rectangle 3">
            <a:extLst>
              <a:ext uri="{FF2B5EF4-FFF2-40B4-BE49-F238E27FC236}">
                <a16:creationId xmlns:a16="http://schemas.microsoft.com/office/drawing/2014/main" id="{23A85CA4-2DDC-468D-B53C-3C6F7323B6DA}"/>
              </a:ext>
            </a:extLst>
          </p:cNvPr>
          <p:cNvSpPr>
            <a:spLocks noGrp="1" noChangeArrowheads="1"/>
          </p:cNvSpPr>
          <p:nvPr>
            <p:ph type="body" idx="1"/>
          </p:nvPr>
        </p:nvSpPr>
        <p:spPr/>
        <p:txBody>
          <a:bodyPr/>
          <a:lstStyle/>
          <a:p>
            <a:pPr eaLnBrk="1" hangingPunct="1">
              <a:buFont typeface="Wingdings" pitchFamily="2" charset="2"/>
              <a:buNone/>
              <a:defRPr/>
            </a:pPr>
            <a:r>
              <a:rPr lang="en-AU" dirty="0"/>
              <a:t>How to prevent</a:t>
            </a:r>
          </a:p>
          <a:p>
            <a:pPr eaLnBrk="1" hangingPunct="1">
              <a:buFontTx/>
              <a:buChar char="-"/>
              <a:defRPr/>
            </a:pPr>
            <a:r>
              <a:rPr lang="en-AU" dirty="0"/>
              <a:t>Warm delivery room</a:t>
            </a:r>
          </a:p>
          <a:p>
            <a:pPr eaLnBrk="1" hangingPunct="1">
              <a:buFontTx/>
              <a:buChar char="-"/>
              <a:defRPr/>
            </a:pPr>
            <a:r>
              <a:rPr lang="en-AU" dirty="0"/>
              <a:t>Radiant warmer </a:t>
            </a:r>
          </a:p>
          <a:p>
            <a:pPr eaLnBrk="1" hangingPunct="1">
              <a:buFontTx/>
              <a:buChar char="-"/>
              <a:defRPr/>
            </a:pPr>
            <a:r>
              <a:rPr lang="en-AU" dirty="0"/>
              <a:t>‘warm chain’</a:t>
            </a:r>
          </a:p>
          <a:p>
            <a:pPr eaLnBrk="1" hangingPunct="1">
              <a:buFontTx/>
              <a:buChar char="-"/>
              <a:defRPr/>
            </a:pPr>
            <a:r>
              <a:rPr lang="en-AU" dirty="0"/>
              <a:t>Avoid early weighing, bathing</a:t>
            </a:r>
          </a:p>
          <a:p>
            <a:pPr eaLnBrk="1" hangingPunct="1">
              <a:buFontTx/>
              <a:buChar char="-"/>
              <a:defRPr/>
            </a:pPr>
            <a:r>
              <a:rPr lang="en-AU" dirty="0"/>
              <a:t>Use hats / socks when appropriate</a:t>
            </a:r>
          </a:p>
          <a:p>
            <a:pPr eaLnBrk="1" hangingPunct="1">
              <a:buFontTx/>
              <a:buChar char="-"/>
              <a:defRPr/>
            </a:pPr>
            <a:r>
              <a:rPr lang="en-AU" dirty="0"/>
              <a:t>Incubator if indicated</a:t>
            </a:r>
          </a:p>
          <a:p>
            <a:pPr eaLnBrk="1" hangingPunct="1">
              <a:buFontTx/>
              <a:buChar char="-"/>
              <a:defRPr/>
            </a:pPr>
            <a:r>
              <a:rPr lang="en-AU" dirty="0"/>
              <a:t>Kangaroo mother care</a:t>
            </a:r>
          </a:p>
        </p:txBody>
      </p:sp>
      <p:pic>
        <p:nvPicPr>
          <p:cNvPr id="32772" name="Picture 6" descr="DSC00916"/>
          <p:cNvPicPr>
            <a:picLocks noChangeAspect="1" noChangeArrowheads="1"/>
          </p:cNvPicPr>
          <p:nvPr/>
        </p:nvPicPr>
        <p:blipFill>
          <a:blip r:embed="rId2"/>
          <a:srcRect/>
          <a:stretch>
            <a:fillRect/>
          </a:stretch>
        </p:blipFill>
        <p:spPr bwMode="auto">
          <a:xfrm>
            <a:off x="5148263" y="1125538"/>
            <a:ext cx="3743325" cy="28067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5A9-F48E-44F0-ABEC-27C526DA3DD5}"/>
              </a:ext>
            </a:extLst>
          </p:cNvPr>
          <p:cNvSpPr>
            <a:spLocks noGrp="1"/>
          </p:cNvSpPr>
          <p:nvPr>
            <p:ph type="title"/>
          </p:nvPr>
        </p:nvSpPr>
        <p:spPr/>
        <p:txBody>
          <a:bodyPr/>
          <a:lstStyle/>
          <a:p>
            <a:pPr>
              <a:defRPr/>
            </a:pPr>
            <a:r>
              <a:rPr lang="en-AU" dirty="0"/>
              <a:t>Kangaroo mother care (KMC)</a:t>
            </a:r>
          </a:p>
        </p:txBody>
      </p:sp>
      <p:sp>
        <p:nvSpPr>
          <p:cNvPr id="3" name="Content Placeholder 2">
            <a:extLst>
              <a:ext uri="{FF2B5EF4-FFF2-40B4-BE49-F238E27FC236}">
                <a16:creationId xmlns:a16="http://schemas.microsoft.com/office/drawing/2014/main" id="{05E39335-CA9A-4169-A05E-05DDF3CA33E3}"/>
              </a:ext>
            </a:extLst>
          </p:cNvPr>
          <p:cNvSpPr>
            <a:spLocks noGrp="1"/>
          </p:cNvSpPr>
          <p:nvPr>
            <p:ph idx="1"/>
          </p:nvPr>
        </p:nvSpPr>
        <p:spPr>
          <a:xfrm>
            <a:off x="684213" y="1557338"/>
            <a:ext cx="8135937" cy="5300662"/>
          </a:xfrm>
        </p:spPr>
        <p:txBody>
          <a:bodyPr>
            <a:normAutofit fontScale="77500" lnSpcReduction="20000"/>
          </a:bodyPr>
          <a:lstStyle/>
          <a:p>
            <a:pPr marL="0" indent="0">
              <a:buFont typeface="Wingdings" pitchFamily="2" charset="2"/>
              <a:buNone/>
              <a:defRPr/>
            </a:pPr>
            <a:r>
              <a:rPr lang="en-AU" dirty="0"/>
              <a:t>What is KMC?</a:t>
            </a:r>
          </a:p>
          <a:p>
            <a:pPr>
              <a:defRPr/>
            </a:pPr>
            <a:r>
              <a:rPr lang="en-AU" dirty="0"/>
              <a:t>Newborns / infants being carried skin-to-skin </a:t>
            </a:r>
          </a:p>
          <a:p>
            <a:pPr>
              <a:defRPr/>
            </a:pPr>
            <a:r>
              <a:rPr lang="en-AU" dirty="0"/>
              <a:t>For babies &lt;1800g</a:t>
            </a:r>
          </a:p>
          <a:p>
            <a:pPr marL="0" indent="0">
              <a:buFont typeface="Wingdings" pitchFamily="2" charset="2"/>
              <a:buNone/>
              <a:defRPr/>
            </a:pPr>
            <a:endParaRPr lang="en-AU" dirty="0"/>
          </a:p>
          <a:p>
            <a:pPr marL="0" indent="0">
              <a:buFont typeface="Wingdings" pitchFamily="2" charset="2"/>
              <a:buNone/>
              <a:defRPr/>
            </a:pPr>
            <a:r>
              <a:rPr lang="en-AU" dirty="0"/>
              <a:t>What are its advantages?</a:t>
            </a:r>
          </a:p>
          <a:p>
            <a:pPr>
              <a:defRPr/>
            </a:pPr>
            <a:r>
              <a:rPr lang="en-AU" dirty="0"/>
              <a:t>Promotes exclusive breastfeeding</a:t>
            </a:r>
          </a:p>
          <a:p>
            <a:pPr>
              <a:defRPr/>
            </a:pPr>
            <a:r>
              <a:rPr lang="en-AU" dirty="0"/>
              <a:t>Enhances parent-infant bonding</a:t>
            </a:r>
          </a:p>
          <a:p>
            <a:pPr>
              <a:defRPr/>
            </a:pPr>
            <a:r>
              <a:rPr lang="en-AU" dirty="0"/>
              <a:t>Earlier discharge from hospital</a:t>
            </a:r>
          </a:p>
          <a:p>
            <a:pPr>
              <a:defRPr/>
            </a:pPr>
            <a:r>
              <a:rPr lang="en-AU" dirty="0"/>
              <a:t>More stable vital signs; including better thermal control</a:t>
            </a:r>
          </a:p>
          <a:p>
            <a:pPr>
              <a:defRPr/>
            </a:pPr>
            <a:endParaRPr lang="en-AU" dirty="0"/>
          </a:p>
          <a:p>
            <a:pPr marL="0" indent="0">
              <a:buFont typeface="Wingdings" pitchFamily="2" charset="2"/>
              <a:buNone/>
              <a:defRPr/>
            </a:pPr>
            <a:r>
              <a:rPr lang="en-AU" dirty="0"/>
              <a:t>Any disadvantages?</a:t>
            </a:r>
          </a:p>
          <a:p>
            <a:pPr>
              <a:defRPr/>
            </a:pPr>
            <a:r>
              <a:rPr lang="en-AU" dirty="0"/>
              <a:t>No increase in mortality / morbidity has been shown when practised with stabilised infants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7B29-84D3-435B-8229-88747C85AC6F}"/>
              </a:ext>
            </a:extLst>
          </p:cNvPr>
          <p:cNvSpPr>
            <a:spLocks noGrp="1"/>
          </p:cNvSpPr>
          <p:nvPr>
            <p:ph type="title"/>
          </p:nvPr>
        </p:nvSpPr>
        <p:spPr/>
        <p:txBody>
          <a:bodyPr/>
          <a:lstStyle/>
          <a:p>
            <a:pPr>
              <a:defRPr/>
            </a:pPr>
            <a:endParaRPr lang="en-AU"/>
          </a:p>
        </p:txBody>
      </p:sp>
      <p:sp>
        <p:nvSpPr>
          <p:cNvPr id="3" name="Content Placeholder 2">
            <a:extLst>
              <a:ext uri="{FF2B5EF4-FFF2-40B4-BE49-F238E27FC236}">
                <a16:creationId xmlns:a16="http://schemas.microsoft.com/office/drawing/2014/main" id="{0C11CA06-1EDA-4F9F-BB6B-5C20B2016F9A}"/>
              </a:ext>
            </a:extLst>
          </p:cNvPr>
          <p:cNvSpPr>
            <a:spLocks noGrp="1"/>
          </p:cNvSpPr>
          <p:nvPr>
            <p:ph idx="1"/>
          </p:nvPr>
        </p:nvSpPr>
        <p:spPr/>
        <p:txBody>
          <a:bodyPr/>
          <a:lstStyle/>
          <a:p>
            <a:pPr>
              <a:defRPr/>
            </a:pPr>
            <a:endParaRPr lang="en-AU" dirty="0"/>
          </a:p>
        </p:txBody>
      </p:sp>
      <p:pic>
        <p:nvPicPr>
          <p:cNvPr id="34820" name="Picture 6"/>
          <p:cNvPicPr>
            <a:picLocks noChangeAspect="1"/>
          </p:cNvPicPr>
          <p:nvPr/>
        </p:nvPicPr>
        <p:blipFill>
          <a:blip r:embed="rId2"/>
          <a:srcRect/>
          <a:stretch>
            <a:fillRect/>
          </a:stretch>
        </p:blipFill>
        <p:spPr bwMode="auto">
          <a:xfrm>
            <a:off x="5400675" y="2254250"/>
            <a:ext cx="3286125" cy="2854325"/>
          </a:xfrm>
          <a:prstGeom prst="rect">
            <a:avLst/>
          </a:prstGeom>
          <a:noFill/>
          <a:ln w="9525">
            <a:noFill/>
            <a:miter lim="800000"/>
            <a:headEnd/>
            <a:tailEnd/>
          </a:ln>
        </p:spPr>
      </p:pic>
      <p:pic>
        <p:nvPicPr>
          <p:cNvPr id="34821" name="Picture 6"/>
          <p:cNvPicPr>
            <a:picLocks noChangeAspect="1" noChangeArrowheads="1"/>
          </p:cNvPicPr>
          <p:nvPr/>
        </p:nvPicPr>
        <p:blipFill>
          <a:blip r:embed="rId3"/>
          <a:srcRect/>
          <a:stretch>
            <a:fillRect/>
          </a:stretch>
        </p:blipFill>
        <p:spPr bwMode="auto">
          <a:xfrm>
            <a:off x="423863" y="2359025"/>
            <a:ext cx="4114800" cy="27432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12F9-910C-448D-825A-BB7C2C782638}"/>
              </a:ext>
            </a:extLst>
          </p:cNvPr>
          <p:cNvSpPr>
            <a:spLocks noGrp="1"/>
          </p:cNvSpPr>
          <p:nvPr>
            <p:ph type="title"/>
          </p:nvPr>
        </p:nvSpPr>
        <p:spPr/>
        <p:txBody>
          <a:bodyPr/>
          <a:lstStyle/>
          <a:p>
            <a:pPr>
              <a:defRPr/>
            </a:pPr>
            <a:endParaRPr lang="en-AU"/>
          </a:p>
        </p:txBody>
      </p:sp>
      <p:sp>
        <p:nvSpPr>
          <p:cNvPr id="3" name="Content Placeholder 2">
            <a:extLst>
              <a:ext uri="{FF2B5EF4-FFF2-40B4-BE49-F238E27FC236}">
                <a16:creationId xmlns:a16="http://schemas.microsoft.com/office/drawing/2014/main" id="{128ACBAF-EFC9-4B6F-A06E-B1D7E504E41A}"/>
              </a:ext>
            </a:extLst>
          </p:cNvPr>
          <p:cNvSpPr>
            <a:spLocks noGrp="1"/>
          </p:cNvSpPr>
          <p:nvPr>
            <p:ph idx="1"/>
          </p:nvPr>
        </p:nvSpPr>
        <p:spPr/>
        <p:txBody>
          <a:bodyPr/>
          <a:lstStyle/>
          <a:p>
            <a:pPr>
              <a:defRPr/>
            </a:pPr>
            <a:endParaRPr lang="en-AU"/>
          </a:p>
        </p:txBody>
      </p:sp>
      <p:pic>
        <p:nvPicPr>
          <p:cNvPr id="35844" name="Picture 4"/>
          <p:cNvPicPr>
            <a:picLocks noChangeAspect="1" noChangeArrowheads="1"/>
          </p:cNvPicPr>
          <p:nvPr/>
        </p:nvPicPr>
        <p:blipFill>
          <a:blip r:embed="rId2"/>
          <a:srcRect/>
          <a:stretch>
            <a:fillRect/>
          </a:stretch>
        </p:blipFill>
        <p:spPr bwMode="auto">
          <a:xfrm>
            <a:off x="203200" y="769938"/>
            <a:ext cx="8748713" cy="58610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901D-7BF7-4EF2-AB5A-2F7FC8675BBC}"/>
              </a:ext>
            </a:extLst>
          </p:cNvPr>
          <p:cNvSpPr>
            <a:spLocks noGrp="1"/>
          </p:cNvSpPr>
          <p:nvPr>
            <p:ph type="title"/>
          </p:nvPr>
        </p:nvSpPr>
        <p:spPr/>
        <p:txBody>
          <a:bodyPr/>
          <a:lstStyle/>
          <a:p>
            <a:pPr>
              <a:defRPr/>
            </a:pPr>
            <a:r>
              <a:rPr lang="en-AU" dirty="0"/>
              <a:t>Hypoglycaemia - feeding</a:t>
            </a:r>
          </a:p>
        </p:txBody>
      </p:sp>
      <p:sp>
        <p:nvSpPr>
          <p:cNvPr id="3" name="Content Placeholder 2">
            <a:extLst>
              <a:ext uri="{FF2B5EF4-FFF2-40B4-BE49-F238E27FC236}">
                <a16:creationId xmlns:a16="http://schemas.microsoft.com/office/drawing/2014/main" id="{17AE5DB3-4EB8-4A5A-A21C-B77D5A36DB33}"/>
              </a:ext>
            </a:extLst>
          </p:cNvPr>
          <p:cNvSpPr>
            <a:spLocks noGrp="1"/>
          </p:cNvSpPr>
          <p:nvPr>
            <p:ph idx="1"/>
          </p:nvPr>
        </p:nvSpPr>
        <p:spPr/>
        <p:txBody>
          <a:bodyPr/>
          <a:lstStyle/>
          <a:p>
            <a:pPr>
              <a:defRPr/>
            </a:pPr>
            <a:r>
              <a:rPr lang="en-AU" dirty="0"/>
              <a:t>Reduced glycogen stores</a:t>
            </a:r>
          </a:p>
          <a:p>
            <a:pPr>
              <a:defRPr/>
            </a:pPr>
            <a:r>
              <a:rPr lang="en-AU" dirty="0"/>
              <a:t>Need to monitor blood glucose</a:t>
            </a:r>
          </a:p>
          <a:p>
            <a:pPr>
              <a:defRPr/>
            </a:pPr>
            <a:endParaRPr lang="en-AU" dirty="0"/>
          </a:p>
          <a:p>
            <a:pPr>
              <a:defRPr/>
            </a:pPr>
            <a:r>
              <a:rPr lang="en-AU" dirty="0"/>
              <a:t>Breastfeeding ideal</a:t>
            </a:r>
          </a:p>
          <a:p>
            <a:pPr>
              <a:defRPr/>
            </a:pPr>
            <a:r>
              <a:rPr lang="en-AU" dirty="0"/>
              <a:t>Expressed breast milk – by cup</a:t>
            </a:r>
          </a:p>
          <a:p>
            <a:pPr>
              <a:defRPr/>
            </a:pPr>
            <a:r>
              <a:rPr lang="en-AU" dirty="0"/>
              <a:t>Demand feeds as soon as possible</a:t>
            </a:r>
          </a:p>
          <a:p>
            <a:pPr>
              <a:defRPr/>
            </a:pPr>
            <a:r>
              <a:rPr lang="en-AU" dirty="0"/>
              <a:t>May rarely need intravenous fluids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F6DE-2DCE-45F9-BCB7-E9F9CCF618EE}"/>
              </a:ext>
            </a:extLst>
          </p:cNvPr>
          <p:cNvSpPr>
            <a:spLocks noGrp="1"/>
          </p:cNvSpPr>
          <p:nvPr>
            <p:ph type="title"/>
          </p:nvPr>
        </p:nvSpPr>
        <p:spPr/>
        <p:txBody>
          <a:bodyPr/>
          <a:lstStyle/>
          <a:p>
            <a:pPr>
              <a:defRPr/>
            </a:pPr>
            <a:r>
              <a:rPr lang="en-US" dirty="0"/>
              <a:t>Postnatal growth</a:t>
            </a:r>
          </a:p>
        </p:txBody>
      </p:sp>
      <p:sp>
        <p:nvSpPr>
          <p:cNvPr id="3" name="Content Placeholder 2">
            <a:extLst>
              <a:ext uri="{FF2B5EF4-FFF2-40B4-BE49-F238E27FC236}">
                <a16:creationId xmlns:a16="http://schemas.microsoft.com/office/drawing/2014/main" id="{307B3228-C601-4DAA-9768-17CB8369508E}"/>
              </a:ext>
            </a:extLst>
          </p:cNvPr>
          <p:cNvSpPr>
            <a:spLocks noGrp="1"/>
          </p:cNvSpPr>
          <p:nvPr>
            <p:ph idx="1"/>
          </p:nvPr>
        </p:nvSpPr>
        <p:spPr/>
        <p:txBody>
          <a:bodyPr/>
          <a:lstStyle/>
          <a:p>
            <a:pPr>
              <a:defRPr/>
            </a:pPr>
            <a:r>
              <a:rPr lang="en-US" dirty="0"/>
              <a:t>Symmetrical IUGR (because of less cell numbers at birth):</a:t>
            </a:r>
          </a:p>
          <a:p>
            <a:pPr lvl="1">
              <a:defRPr/>
            </a:pPr>
            <a:r>
              <a:rPr lang="en-US" dirty="0"/>
              <a:t>are underdeveloped postnatally and</a:t>
            </a:r>
          </a:p>
          <a:p>
            <a:pPr lvl="1">
              <a:defRPr/>
            </a:pPr>
            <a:r>
              <a:rPr lang="en-US" dirty="0"/>
              <a:t> remain small throughout life</a:t>
            </a:r>
          </a:p>
          <a:p>
            <a:pPr>
              <a:defRPr/>
            </a:pPr>
            <a:r>
              <a:rPr lang="en-US" dirty="0"/>
              <a:t>Asymmetrical IUGR (normal cell numbers)</a:t>
            </a:r>
          </a:p>
          <a:p>
            <a:pPr lvl="1">
              <a:defRPr/>
            </a:pPr>
            <a:r>
              <a:rPr lang="en-US" dirty="0"/>
              <a:t>good prognosis and </a:t>
            </a:r>
          </a:p>
          <a:p>
            <a:pPr lvl="1">
              <a:defRPr/>
            </a:pPr>
            <a:r>
              <a:rPr lang="en-US" dirty="0"/>
              <a:t>good postnatal growth</a:t>
            </a:r>
          </a:p>
          <a:p>
            <a:pPr marL="457200" lvl="1" indent="0">
              <a:buFont typeface="Wingdings" pitchFamily="2" charset="2"/>
              <a:buNone/>
              <a:defRPr/>
            </a:pPr>
            <a:endParaRPr lang="en-US" dirty="0"/>
          </a:p>
          <a:p>
            <a:pPr marL="457200" lvl="1" indent="0">
              <a:buFont typeface="Wingdings" pitchFamily="2" charset="2"/>
              <a:buNone/>
              <a:defRPr/>
            </a:pPr>
            <a:r>
              <a:rPr lang="en-US" sz="3200" dirty="0">
                <a:ea typeface="+mn-ea"/>
                <a:cs typeface="+mn-cs"/>
              </a:rPr>
              <a:t>• Lower </a:t>
            </a:r>
            <a:r>
              <a:rPr lang="en-US" dirty="0">
                <a:ea typeface="+mn-ea"/>
                <a:cs typeface="+mn-cs"/>
              </a:rPr>
              <a:t>strength </a:t>
            </a:r>
            <a:r>
              <a:rPr lang="en-US" dirty="0"/>
              <a:t>and work capacity</a:t>
            </a:r>
          </a:p>
          <a:p>
            <a:pPr marL="457200" lvl="1" indent="0">
              <a:buFont typeface="Wingdings" pitchFamily="2" charset="2"/>
              <a:buNone/>
              <a:defRPr/>
            </a:pPr>
            <a:endParaRPr lang="en-US" dirty="0"/>
          </a:p>
          <a:p>
            <a:pPr lvl="1">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5828-3D12-44CD-AF86-0FAAF8D5DE47}"/>
              </a:ext>
            </a:extLst>
          </p:cNvPr>
          <p:cNvSpPr>
            <a:spLocks noGrp="1"/>
          </p:cNvSpPr>
          <p:nvPr>
            <p:ph type="title"/>
          </p:nvPr>
        </p:nvSpPr>
        <p:spPr/>
        <p:txBody>
          <a:bodyPr/>
          <a:lstStyle/>
          <a:p>
            <a:pPr>
              <a:defRPr/>
            </a:pPr>
            <a:r>
              <a:rPr lang="en-US" dirty="0"/>
              <a:t>Low birth weight and  SGA</a:t>
            </a:r>
          </a:p>
        </p:txBody>
      </p:sp>
      <p:sp>
        <p:nvSpPr>
          <p:cNvPr id="3" name="Content Placeholder 2">
            <a:extLst>
              <a:ext uri="{FF2B5EF4-FFF2-40B4-BE49-F238E27FC236}">
                <a16:creationId xmlns:a16="http://schemas.microsoft.com/office/drawing/2014/main" id="{7D011770-1BFB-44DE-9761-94B304F6077B}"/>
              </a:ext>
            </a:extLst>
          </p:cNvPr>
          <p:cNvSpPr>
            <a:spLocks noGrp="1"/>
          </p:cNvSpPr>
          <p:nvPr>
            <p:ph idx="1"/>
          </p:nvPr>
        </p:nvSpPr>
        <p:spPr/>
        <p:txBody>
          <a:bodyPr/>
          <a:lstStyle/>
          <a:p>
            <a:pPr>
              <a:defRPr/>
            </a:pPr>
            <a:r>
              <a:rPr lang="en-US" dirty="0"/>
              <a:t>Size at birth reflects two factors: </a:t>
            </a:r>
          </a:p>
          <a:p>
            <a:pPr lvl="1">
              <a:defRPr/>
            </a:pPr>
            <a:r>
              <a:rPr lang="en-US" dirty="0"/>
              <a:t>duration of gestation and </a:t>
            </a:r>
          </a:p>
          <a:p>
            <a:pPr lvl="1">
              <a:defRPr/>
            </a:pPr>
            <a:r>
              <a:rPr lang="en-US" dirty="0"/>
              <a:t>rate of fetal growth</a:t>
            </a:r>
          </a:p>
          <a:p>
            <a:pPr lvl="1">
              <a:defRPr/>
            </a:pPr>
            <a:endParaRPr lang="en-AU" dirty="0"/>
          </a:p>
          <a:p>
            <a:pPr>
              <a:defRPr/>
            </a:pPr>
            <a:r>
              <a:rPr lang="en-AU" dirty="0"/>
              <a:t>Weight in relation to gestation and gender is an important indicator of any problems</a:t>
            </a:r>
          </a:p>
          <a:p>
            <a:pPr>
              <a:defRP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EB72-70A9-4E36-82C1-C6309F4E051C}"/>
              </a:ext>
            </a:extLst>
          </p:cNvPr>
          <p:cNvSpPr>
            <a:spLocks noGrp="1"/>
          </p:cNvSpPr>
          <p:nvPr>
            <p:ph type="title"/>
          </p:nvPr>
        </p:nvSpPr>
        <p:spPr/>
        <p:txBody>
          <a:bodyPr/>
          <a:lstStyle/>
          <a:p>
            <a:pPr>
              <a:defRPr/>
            </a:pPr>
            <a:r>
              <a:rPr lang="en-US" dirty="0"/>
              <a:t>Neurological problems</a:t>
            </a:r>
          </a:p>
        </p:txBody>
      </p:sp>
      <p:sp>
        <p:nvSpPr>
          <p:cNvPr id="3" name="Content Placeholder 2">
            <a:extLst>
              <a:ext uri="{FF2B5EF4-FFF2-40B4-BE49-F238E27FC236}">
                <a16:creationId xmlns:a16="http://schemas.microsoft.com/office/drawing/2014/main" id="{5C5D6062-D7F0-4A14-BB4B-00DA96337781}"/>
              </a:ext>
            </a:extLst>
          </p:cNvPr>
          <p:cNvSpPr>
            <a:spLocks noGrp="1"/>
          </p:cNvSpPr>
          <p:nvPr>
            <p:ph idx="1"/>
          </p:nvPr>
        </p:nvSpPr>
        <p:spPr>
          <a:xfrm>
            <a:off x="228600" y="1557338"/>
            <a:ext cx="9023350" cy="4525962"/>
          </a:xfrm>
        </p:spPr>
        <p:txBody>
          <a:bodyPr/>
          <a:lstStyle/>
          <a:p>
            <a:pPr>
              <a:defRPr/>
            </a:pPr>
            <a:r>
              <a:rPr lang="en-US" sz="2400" dirty="0"/>
              <a:t>Lower scores on cognitive testing</a:t>
            </a:r>
          </a:p>
          <a:p>
            <a:pPr>
              <a:defRPr/>
            </a:pPr>
            <a:r>
              <a:rPr lang="en-US" sz="2400" dirty="0"/>
              <a:t>Difficulties in schools or require special education</a:t>
            </a:r>
          </a:p>
          <a:p>
            <a:pPr>
              <a:defRPr/>
            </a:pPr>
            <a:r>
              <a:rPr lang="en-US" sz="2400" dirty="0"/>
              <a:t>Gross motor and minor neurologic dysfunction</a:t>
            </a:r>
          </a:p>
          <a:p>
            <a:pPr>
              <a:defRPr/>
            </a:pPr>
            <a:r>
              <a:rPr lang="en-US" sz="2400" dirty="0"/>
              <a:t>Behavioral problems (attention deficit hyperactivity syndrome)</a:t>
            </a:r>
          </a:p>
          <a:p>
            <a:pPr>
              <a:defRPr/>
            </a:pPr>
            <a:r>
              <a:rPr lang="en-US" sz="2400" dirty="0"/>
              <a:t>Cerebral palsy</a:t>
            </a:r>
          </a:p>
          <a:p>
            <a:pPr>
              <a:defRPr/>
            </a:pPr>
            <a:r>
              <a:rPr lang="en-US" sz="2400" dirty="0"/>
              <a:t>Low social competence</a:t>
            </a:r>
          </a:p>
          <a:p>
            <a:pPr>
              <a:defRPr/>
            </a:pPr>
            <a:r>
              <a:rPr lang="en-US" sz="2400" dirty="0"/>
              <a:t>Poor academic performance</a:t>
            </a:r>
          </a:p>
          <a:p>
            <a:pPr>
              <a:defRPr/>
            </a:pPr>
            <a:r>
              <a:rPr lang="en-US" sz="2400" dirty="0"/>
              <a:t>Lower levels of intelligence</a:t>
            </a:r>
          </a:p>
          <a:p>
            <a:pPr>
              <a:defRPr/>
            </a:pPr>
            <a:r>
              <a:rPr lang="en-US" sz="2400" dirty="0"/>
              <a:t>Hyperactive </a:t>
            </a:r>
            <a:r>
              <a:rPr lang="en-US" sz="2400" dirty="0" err="1"/>
              <a:t>behaviour</a:t>
            </a:r>
            <a:endParaRPr lang="en-US" sz="2400" dirty="0"/>
          </a:p>
          <a:p>
            <a:pPr>
              <a:defRPr/>
            </a:pPr>
            <a:r>
              <a:rPr lang="en-US" sz="2400" dirty="0"/>
              <a:t>Poor perceptual performance</a:t>
            </a:r>
          </a:p>
          <a:p>
            <a:pPr>
              <a:defRPr/>
            </a:pPr>
            <a:r>
              <a:rPr lang="en-US" sz="2400" dirty="0"/>
              <a:t>Poor visuo-motor perception, motor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CE2C-8037-4A01-95F1-9DEC349772CA}"/>
              </a:ext>
            </a:extLst>
          </p:cNvPr>
          <p:cNvSpPr>
            <a:spLocks noGrp="1"/>
          </p:cNvSpPr>
          <p:nvPr>
            <p:ph type="title"/>
          </p:nvPr>
        </p:nvSpPr>
        <p:spPr/>
        <p:txBody>
          <a:bodyPr/>
          <a:lstStyle/>
          <a:p>
            <a:pPr>
              <a:defRPr/>
            </a:pPr>
            <a:r>
              <a:rPr lang="en-US" dirty="0"/>
              <a:t>Developmental origin of health and diseases</a:t>
            </a:r>
          </a:p>
        </p:txBody>
      </p:sp>
      <p:sp>
        <p:nvSpPr>
          <p:cNvPr id="3" name="Content Placeholder 2">
            <a:extLst>
              <a:ext uri="{FF2B5EF4-FFF2-40B4-BE49-F238E27FC236}">
                <a16:creationId xmlns:a16="http://schemas.microsoft.com/office/drawing/2014/main" id="{8E8573D5-7BE8-456B-972C-91F43F8F772A}"/>
              </a:ext>
            </a:extLst>
          </p:cNvPr>
          <p:cNvSpPr>
            <a:spLocks noGrp="1"/>
          </p:cNvSpPr>
          <p:nvPr>
            <p:ph idx="1"/>
          </p:nvPr>
        </p:nvSpPr>
        <p:spPr/>
        <p:txBody>
          <a:bodyPr/>
          <a:lstStyle/>
          <a:p>
            <a:pPr>
              <a:defRPr/>
            </a:pPr>
            <a:endParaRPr lang="en-US"/>
          </a:p>
        </p:txBody>
      </p:sp>
      <p:pic>
        <p:nvPicPr>
          <p:cNvPr id="39940" name="Picture 3"/>
          <p:cNvPicPr>
            <a:picLocks noChangeAspect="1" noChangeArrowheads="1"/>
          </p:cNvPicPr>
          <p:nvPr/>
        </p:nvPicPr>
        <p:blipFill>
          <a:blip r:embed="rId2"/>
          <a:srcRect/>
          <a:stretch>
            <a:fillRect/>
          </a:stretch>
        </p:blipFill>
        <p:spPr bwMode="auto">
          <a:xfrm>
            <a:off x="-14288" y="1600200"/>
            <a:ext cx="9144001" cy="49244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8E7D-D9F6-4CFA-88EC-40635FAD4859}"/>
              </a:ext>
            </a:extLst>
          </p:cNvPr>
          <p:cNvSpPr>
            <a:spLocks noGrp="1"/>
          </p:cNvSpPr>
          <p:nvPr>
            <p:ph type="title"/>
          </p:nvPr>
        </p:nvSpPr>
        <p:spPr/>
        <p:txBody>
          <a:bodyPr/>
          <a:lstStyle/>
          <a:p>
            <a:pPr>
              <a:defRPr/>
            </a:pPr>
            <a:r>
              <a:rPr lang="en-US" dirty="0"/>
              <a:t>Barker hypothesis</a:t>
            </a:r>
          </a:p>
        </p:txBody>
      </p:sp>
      <p:sp>
        <p:nvSpPr>
          <p:cNvPr id="3" name="Content Placeholder 2">
            <a:extLst>
              <a:ext uri="{FF2B5EF4-FFF2-40B4-BE49-F238E27FC236}">
                <a16:creationId xmlns:a16="http://schemas.microsoft.com/office/drawing/2014/main" id="{3607E8C7-E6F9-4935-B25F-F864CDE50E78}"/>
              </a:ext>
            </a:extLst>
          </p:cNvPr>
          <p:cNvSpPr>
            <a:spLocks noGrp="1"/>
          </p:cNvSpPr>
          <p:nvPr>
            <p:ph idx="1"/>
          </p:nvPr>
        </p:nvSpPr>
        <p:spPr/>
        <p:txBody>
          <a:bodyPr/>
          <a:lstStyle/>
          <a:p>
            <a:pPr>
              <a:defRPr/>
            </a:pPr>
            <a:endParaRPr lang="en-US"/>
          </a:p>
        </p:txBody>
      </p:sp>
      <p:pic>
        <p:nvPicPr>
          <p:cNvPr id="40964" name="Picture 3"/>
          <p:cNvPicPr>
            <a:picLocks noChangeAspect="1" noChangeArrowheads="1"/>
          </p:cNvPicPr>
          <p:nvPr/>
        </p:nvPicPr>
        <p:blipFill>
          <a:blip r:embed="rId3"/>
          <a:srcRect/>
          <a:stretch>
            <a:fillRect/>
          </a:stretch>
        </p:blipFill>
        <p:spPr bwMode="auto">
          <a:xfrm>
            <a:off x="403776" y="1579563"/>
            <a:ext cx="8283024" cy="525462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C83E-7E15-4825-87FE-9E987D27E03F}"/>
              </a:ext>
            </a:extLst>
          </p:cNvPr>
          <p:cNvSpPr>
            <a:spLocks noGrp="1"/>
          </p:cNvSpPr>
          <p:nvPr>
            <p:ph type="title"/>
          </p:nvPr>
        </p:nvSpPr>
        <p:spPr/>
        <p:txBody>
          <a:bodyPr/>
          <a:lstStyle/>
          <a:p>
            <a:pPr>
              <a:defRPr/>
            </a:pPr>
            <a:r>
              <a:rPr lang="en-AU" dirty="0"/>
              <a:t>Nutritional supplements</a:t>
            </a:r>
          </a:p>
        </p:txBody>
      </p:sp>
      <p:sp>
        <p:nvSpPr>
          <p:cNvPr id="3" name="Content Placeholder 2">
            <a:extLst>
              <a:ext uri="{FF2B5EF4-FFF2-40B4-BE49-F238E27FC236}">
                <a16:creationId xmlns:a16="http://schemas.microsoft.com/office/drawing/2014/main" id="{3DE23933-5B72-4B08-B9E4-0471F5228193}"/>
              </a:ext>
            </a:extLst>
          </p:cNvPr>
          <p:cNvSpPr>
            <a:spLocks noGrp="1"/>
          </p:cNvSpPr>
          <p:nvPr>
            <p:ph idx="1"/>
          </p:nvPr>
        </p:nvSpPr>
        <p:spPr/>
        <p:txBody>
          <a:bodyPr/>
          <a:lstStyle/>
          <a:p>
            <a:pPr>
              <a:buFont typeface="Wingdings" pitchFamily="2" charset="2"/>
              <a:buNone/>
              <a:defRPr/>
            </a:pPr>
            <a:r>
              <a:rPr lang="en-SG" sz="2800" b="1" dirty="0"/>
              <a:t>Vitamin D</a:t>
            </a:r>
            <a:endParaRPr lang="en-AU" sz="2800" dirty="0"/>
          </a:p>
          <a:p>
            <a:pPr>
              <a:defRPr/>
            </a:pPr>
            <a:r>
              <a:rPr lang="en-SG" sz="2800" dirty="0"/>
              <a:t>All LBW infants who exclusively breast feed should receive 400IU daily of vitamin D</a:t>
            </a:r>
            <a:endParaRPr lang="en-AU" sz="2800" dirty="0"/>
          </a:p>
          <a:p>
            <a:pPr>
              <a:defRPr/>
            </a:pPr>
            <a:endParaRPr lang="en-AU" sz="1200" dirty="0"/>
          </a:p>
          <a:p>
            <a:pPr>
              <a:buFont typeface="Wingdings" pitchFamily="2" charset="2"/>
              <a:buNone/>
              <a:defRPr/>
            </a:pPr>
            <a:r>
              <a:rPr lang="en-SG" sz="2800" b="1" dirty="0"/>
              <a:t>Multivitamin  drops</a:t>
            </a:r>
            <a:r>
              <a:rPr lang="en-SG" sz="2800" dirty="0"/>
              <a:t> from the time the baby receives full enteral feeds.  </a:t>
            </a:r>
            <a:endParaRPr lang="en-AU" sz="2800" dirty="0"/>
          </a:p>
          <a:p>
            <a:pPr>
              <a:buFont typeface="Wingdings" pitchFamily="2" charset="2"/>
              <a:buNone/>
              <a:defRPr/>
            </a:pPr>
            <a:endParaRPr lang="en-AU" sz="1200" dirty="0"/>
          </a:p>
          <a:p>
            <a:pPr>
              <a:buFont typeface="Wingdings" pitchFamily="2" charset="2"/>
              <a:buNone/>
              <a:defRPr/>
            </a:pPr>
            <a:r>
              <a:rPr lang="en-SG" sz="2800" b="1" dirty="0"/>
              <a:t>Calcium and phosphorous </a:t>
            </a:r>
            <a:endParaRPr lang="en-AU" sz="2800" dirty="0"/>
          </a:p>
          <a:p>
            <a:pPr>
              <a:defRPr/>
            </a:pPr>
            <a:r>
              <a:rPr lang="en-SG" sz="2800" dirty="0"/>
              <a:t> for all VLBW (1500g)</a:t>
            </a:r>
          </a:p>
          <a:p>
            <a:pPr>
              <a:buFont typeface="Wingdings" pitchFamily="2" charset="2"/>
              <a:buNone/>
              <a:defRPr/>
            </a:pPr>
            <a:endParaRPr lang="en-AU" sz="2400" dirty="0"/>
          </a:p>
          <a:p>
            <a:pPr>
              <a:buFont typeface="Wingdings" pitchFamily="2" charset="2"/>
              <a:buNone/>
              <a:defRPr/>
            </a:pPr>
            <a:r>
              <a:rPr lang="en-SG" sz="2800" b="1" dirty="0"/>
              <a:t>Iron supplementation</a:t>
            </a:r>
            <a:r>
              <a:rPr lang="en-SG" sz="2800" dirty="0"/>
              <a:t> from day 14</a:t>
            </a:r>
            <a:endParaRPr lang="en-AU" sz="2800" dirty="0"/>
          </a:p>
          <a:p>
            <a:pPr>
              <a:defRPr/>
            </a:pPr>
            <a:endParaRPr lang="en-AU"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F50097D-F328-47BF-AD9A-D14CE4537ED1}"/>
              </a:ext>
            </a:extLst>
          </p:cNvPr>
          <p:cNvSpPr>
            <a:spLocks noGrp="1" noChangeArrowheads="1"/>
          </p:cNvSpPr>
          <p:nvPr>
            <p:ph type="title"/>
          </p:nvPr>
        </p:nvSpPr>
        <p:spPr>
          <a:xfrm>
            <a:off x="447675" y="217488"/>
            <a:ext cx="8229600" cy="796925"/>
          </a:xfrm>
        </p:spPr>
        <p:txBody>
          <a:bodyPr/>
          <a:lstStyle/>
          <a:p>
            <a:pPr eaLnBrk="1" hangingPunct="1">
              <a:defRPr/>
            </a:pPr>
            <a:r>
              <a:rPr lang="en-AU" dirty="0"/>
              <a:t>Summary</a:t>
            </a:r>
          </a:p>
        </p:txBody>
      </p:sp>
      <p:sp>
        <p:nvSpPr>
          <p:cNvPr id="50179" name="Rectangle 3">
            <a:extLst>
              <a:ext uri="{FF2B5EF4-FFF2-40B4-BE49-F238E27FC236}">
                <a16:creationId xmlns:a16="http://schemas.microsoft.com/office/drawing/2014/main" id="{D68CCB1E-307E-44FD-B29A-F3CA9A09EDBD}"/>
              </a:ext>
            </a:extLst>
          </p:cNvPr>
          <p:cNvSpPr>
            <a:spLocks noGrp="1" noChangeArrowheads="1"/>
          </p:cNvSpPr>
          <p:nvPr>
            <p:ph type="body" idx="1"/>
          </p:nvPr>
        </p:nvSpPr>
        <p:spPr>
          <a:xfrm>
            <a:off x="457200" y="1600200"/>
            <a:ext cx="8507413" cy="4525963"/>
          </a:xfrm>
        </p:spPr>
        <p:txBody>
          <a:bodyPr/>
          <a:lstStyle/>
          <a:p>
            <a:pPr eaLnBrk="1" hangingPunct="1">
              <a:lnSpc>
                <a:spcPct val="90000"/>
              </a:lnSpc>
              <a:defRPr/>
            </a:pPr>
            <a:endParaRPr lang="en-AU" sz="2000" dirty="0"/>
          </a:p>
        </p:txBody>
      </p:sp>
      <p:pic>
        <p:nvPicPr>
          <p:cNvPr id="44036" name="Picture 1"/>
          <p:cNvPicPr>
            <a:picLocks noChangeAspect="1" noChangeArrowheads="1"/>
          </p:cNvPicPr>
          <p:nvPr/>
        </p:nvPicPr>
        <p:blipFill>
          <a:blip r:embed="rId2"/>
          <a:srcRect/>
          <a:stretch>
            <a:fillRect/>
          </a:stretch>
        </p:blipFill>
        <p:spPr bwMode="auto">
          <a:xfrm>
            <a:off x="3059113" y="1014413"/>
            <a:ext cx="3659187" cy="584358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a:extLst>
              <a:ext uri="{FF2B5EF4-FFF2-40B4-BE49-F238E27FC236}">
                <a16:creationId xmlns:a16="http://schemas.microsoft.com/office/drawing/2014/main" id="{6462CA1A-DDA6-4E71-A391-86CA5A3044E6}"/>
              </a:ext>
            </a:extLst>
          </p:cNvPr>
          <p:cNvSpPr>
            <a:spLocks noGrp="1" noChangeArrowheads="1"/>
          </p:cNvSpPr>
          <p:nvPr>
            <p:ph type="title" idx="4294967295"/>
          </p:nvPr>
        </p:nvSpPr>
        <p:spPr/>
        <p:txBody>
          <a:bodyPr anchorCtr="0"/>
          <a:lstStyle/>
          <a:p>
            <a:pPr eaLnBrk="1" hangingPunct="1">
              <a:defRPr/>
            </a:pPr>
            <a:endParaRPr lang="en-US"/>
          </a:p>
        </p:txBody>
      </p:sp>
      <p:pic>
        <p:nvPicPr>
          <p:cNvPr id="45059" name="Picture 4" descr="P4010050"/>
          <p:cNvPicPr>
            <a:picLocks noGrp="1" noChangeAspect="1" noChangeArrowheads="1"/>
          </p:cNvPicPr>
          <p:nvPr>
            <p:ph idx="4294967295"/>
          </p:nvPr>
        </p:nvPicPr>
        <p:blipFill>
          <a:blip r:embed="rId2"/>
          <a:srcRect/>
          <a:stretch>
            <a:fillRect/>
          </a:stretch>
        </p:blipFill>
        <p:spPr>
          <a:xfrm>
            <a:off x="0" y="0"/>
            <a:ext cx="9144000" cy="6858000"/>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82F0741-15DD-4341-B82B-2FE895523229}"/>
              </a:ext>
            </a:extLst>
          </p:cNvPr>
          <p:cNvSpPr>
            <a:spLocks noGrp="1" noChangeArrowheads="1"/>
          </p:cNvSpPr>
          <p:nvPr>
            <p:ph type="title" idx="4294967295"/>
          </p:nvPr>
        </p:nvSpPr>
        <p:spPr/>
        <p:txBody>
          <a:bodyPr anchorCtr="0"/>
          <a:lstStyle/>
          <a:p>
            <a:pPr eaLnBrk="1" hangingPunct="1">
              <a:defRPr/>
            </a:pPr>
            <a:r>
              <a:rPr lang="en-AU"/>
              <a:t>Approach to small baby</a:t>
            </a:r>
          </a:p>
        </p:txBody>
      </p:sp>
      <p:sp>
        <p:nvSpPr>
          <p:cNvPr id="106499" name="Rectangle 3">
            <a:extLst>
              <a:ext uri="{FF2B5EF4-FFF2-40B4-BE49-F238E27FC236}">
                <a16:creationId xmlns:a16="http://schemas.microsoft.com/office/drawing/2014/main" id="{6DE8CA6C-C9A6-453B-9F0A-D7BA32009057}"/>
              </a:ext>
            </a:extLst>
          </p:cNvPr>
          <p:cNvSpPr>
            <a:spLocks noGrp="1" noChangeArrowheads="1"/>
          </p:cNvSpPr>
          <p:nvPr>
            <p:ph type="body" idx="4294967295"/>
          </p:nvPr>
        </p:nvSpPr>
        <p:spPr/>
        <p:txBody>
          <a:bodyPr/>
          <a:lstStyle/>
          <a:p>
            <a:pPr eaLnBrk="1" hangingPunct="1">
              <a:lnSpc>
                <a:spcPct val="80000"/>
              </a:lnSpc>
              <a:defRPr/>
            </a:pPr>
            <a:r>
              <a:rPr lang="en-AU" sz="2400" dirty="0"/>
              <a:t>Talk to parents antenatally. Give idea of what to expect. Find out any issues.</a:t>
            </a:r>
          </a:p>
          <a:p>
            <a:pPr eaLnBrk="1" hangingPunct="1">
              <a:lnSpc>
                <a:spcPct val="80000"/>
              </a:lnSpc>
              <a:defRPr/>
            </a:pPr>
            <a:r>
              <a:rPr lang="en-AU" sz="2400" dirty="0"/>
              <a:t>Careful liaison with Obstetric team </a:t>
            </a:r>
          </a:p>
          <a:p>
            <a:pPr eaLnBrk="1" hangingPunct="1">
              <a:lnSpc>
                <a:spcPct val="80000"/>
              </a:lnSpc>
              <a:defRPr/>
            </a:pPr>
            <a:r>
              <a:rPr lang="en-AU" sz="2400" dirty="0"/>
              <a:t>Preparation of resuscitation equipment</a:t>
            </a:r>
          </a:p>
          <a:p>
            <a:pPr eaLnBrk="1" hangingPunct="1">
              <a:lnSpc>
                <a:spcPct val="80000"/>
              </a:lnSpc>
              <a:defRPr/>
            </a:pPr>
            <a:r>
              <a:rPr lang="en-AU" sz="2400" dirty="0"/>
              <a:t>ABC</a:t>
            </a:r>
          </a:p>
          <a:p>
            <a:pPr eaLnBrk="1" hangingPunct="1">
              <a:lnSpc>
                <a:spcPct val="80000"/>
              </a:lnSpc>
              <a:defRPr/>
            </a:pPr>
            <a:r>
              <a:rPr lang="en-AU" sz="2400" dirty="0"/>
              <a:t>Minimal handling</a:t>
            </a:r>
          </a:p>
          <a:p>
            <a:pPr eaLnBrk="1" hangingPunct="1">
              <a:lnSpc>
                <a:spcPct val="80000"/>
              </a:lnSpc>
              <a:defRPr/>
            </a:pPr>
            <a:r>
              <a:rPr lang="en-AU" sz="2400" dirty="0"/>
              <a:t>Neutral thermal environment</a:t>
            </a:r>
          </a:p>
          <a:p>
            <a:pPr eaLnBrk="1" hangingPunct="1">
              <a:lnSpc>
                <a:spcPct val="80000"/>
              </a:lnSpc>
              <a:defRPr/>
            </a:pPr>
            <a:r>
              <a:rPr lang="en-AU" sz="2400" dirty="0"/>
              <a:t>“Warm , Pink and Sweet”</a:t>
            </a:r>
          </a:p>
          <a:p>
            <a:pPr eaLnBrk="1" hangingPunct="1">
              <a:lnSpc>
                <a:spcPct val="80000"/>
              </a:lnSpc>
              <a:defRPr/>
            </a:pPr>
            <a:r>
              <a:rPr lang="en-AU" sz="2400" dirty="0"/>
              <a:t>Assess respiratory support needs: ? Vent  ? CPAP ? Oxygen</a:t>
            </a:r>
          </a:p>
          <a:p>
            <a:pPr eaLnBrk="1" hangingPunct="1">
              <a:lnSpc>
                <a:spcPct val="80000"/>
              </a:lnSpc>
              <a:defRPr/>
            </a:pPr>
            <a:r>
              <a:rPr lang="en-AU" sz="2400" dirty="0"/>
              <a:t>Consider and cover infection</a:t>
            </a:r>
          </a:p>
          <a:p>
            <a:pPr eaLnBrk="1" hangingPunct="1">
              <a:lnSpc>
                <a:spcPct val="80000"/>
              </a:lnSpc>
              <a:defRPr/>
            </a:pPr>
            <a:r>
              <a:rPr lang="en-AU" sz="2400" dirty="0"/>
              <a:t>Nursery/incubator care</a:t>
            </a:r>
          </a:p>
          <a:p>
            <a:pPr eaLnBrk="1" hangingPunct="1">
              <a:lnSpc>
                <a:spcPct val="80000"/>
              </a:lnSpc>
              <a:defRPr/>
            </a:pPr>
            <a:r>
              <a:rPr lang="en-AU" sz="2400" dirty="0"/>
              <a:t>Venous access</a:t>
            </a:r>
          </a:p>
          <a:p>
            <a:pPr eaLnBrk="1" hangingPunct="1">
              <a:lnSpc>
                <a:spcPct val="80000"/>
              </a:lnSpc>
              <a:defRPr/>
            </a:pPr>
            <a:r>
              <a:rPr lang="en-AU" sz="2400" dirty="0"/>
              <a:t>Respiratory support as indicated</a:t>
            </a:r>
          </a:p>
          <a:p>
            <a:pPr eaLnBrk="1" hangingPunct="1">
              <a:lnSpc>
                <a:spcPct val="80000"/>
              </a:lnSpc>
              <a:buFont typeface="Wingdings" pitchFamily="2" charset="2"/>
              <a:buNone/>
              <a:defRPr/>
            </a:pPr>
            <a:endParaRPr lang="en-AU"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F82A16BA-2D6A-41A1-99AD-0AE483DF5C58}"/>
              </a:ext>
            </a:extLst>
          </p:cNvPr>
          <p:cNvSpPr>
            <a:spLocks noGrp="1" noChangeArrowheads="1"/>
          </p:cNvSpPr>
          <p:nvPr>
            <p:ph type="title" idx="4294967295"/>
          </p:nvPr>
        </p:nvSpPr>
        <p:spPr/>
        <p:txBody>
          <a:bodyPr anchorCtr="0"/>
          <a:lstStyle/>
          <a:p>
            <a:pPr eaLnBrk="1" hangingPunct="1">
              <a:defRPr/>
            </a:pPr>
            <a:r>
              <a:rPr lang="en-AU"/>
              <a:t>Approach to small baby</a:t>
            </a:r>
          </a:p>
        </p:txBody>
      </p:sp>
      <p:sp>
        <p:nvSpPr>
          <p:cNvPr id="107523" name="Rectangle 3">
            <a:extLst>
              <a:ext uri="{FF2B5EF4-FFF2-40B4-BE49-F238E27FC236}">
                <a16:creationId xmlns:a16="http://schemas.microsoft.com/office/drawing/2014/main" id="{F9201431-E4A7-4E88-A8F5-1AD4777995C3}"/>
              </a:ext>
            </a:extLst>
          </p:cNvPr>
          <p:cNvSpPr>
            <a:spLocks noGrp="1" noChangeArrowheads="1"/>
          </p:cNvSpPr>
          <p:nvPr>
            <p:ph type="body" idx="4294967295"/>
          </p:nvPr>
        </p:nvSpPr>
        <p:spPr/>
        <p:txBody>
          <a:bodyPr/>
          <a:lstStyle/>
          <a:p>
            <a:pPr eaLnBrk="1" hangingPunct="1">
              <a:lnSpc>
                <a:spcPct val="90000"/>
              </a:lnSpc>
              <a:defRPr/>
            </a:pPr>
            <a:r>
              <a:rPr lang="en-AU" sz="2800" dirty="0"/>
              <a:t>Consider context</a:t>
            </a:r>
          </a:p>
          <a:p>
            <a:pPr eaLnBrk="1" hangingPunct="1">
              <a:lnSpc>
                <a:spcPct val="90000"/>
              </a:lnSpc>
              <a:defRPr/>
            </a:pPr>
            <a:r>
              <a:rPr lang="en-AU" sz="2800" dirty="0"/>
              <a:t>Local resources</a:t>
            </a:r>
          </a:p>
          <a:p>
            <a:pPr eaLnBrk="1" hangingPunct="1">
              <a:lnSpc>
                <a:spcPct val="90000"/>
              </a:lnSpc>
              <a:defRPr/>
            </a:pPr>
            <a:r>
              <a:rPr lang="en-AU" sz="2800" dirty="0"/>
              <a:t>Screening for and management of known complications</a:t>
            </a:r>
          </a:p>
          <a:p>
            <a:pPr eaLnBrk="1" hangingPunct="1">
              <a:lnSpc>
                <a:spcPct val="90000"/>
              </a:lnSpc>
              <a:defRPr/>
            </a:pPr>
            <a:r>
              <a:rPr lang="en-AU" sz="2800" dirty="0"/>
              <a:t>Hypoglycaemia/IV fluids</a:t>
            </a:r>
          </a:p>
          <a:p>
            <a:pPr eaLnBrk="1" hangingPunct="1">
              <a:lnSpc>
                <a:spcPct val="90000"/>
              </a:lnSpc>
              <a:defRPr/>
            </a:pPr>
            <a:r>
              <a:rPr lang="en-AU" sz="2800" dirty="0"/>
              <a:t>GENTLE, minimalist approach</a:t>
            </a:r>
          </a:p>
          <a:p>
            <a:pPr eaLnBrk="1" hangingPunct="1">
              <a:lnSpc>
                <a:spcPct val="90000"/>
              </a:lnSpc>
              <a:defRPr/>
            </a:pPr>
            <a:r>
              <a:rPr lang="en-AU" sz="2800" dirty="0"/>
              <a:t>Early consultation with transport team (intra-uterine preferred)</a:t>
            </a:r>
          </a:p>
          <a:p>
            <a:pPr eaLnBrk="1" hangingPunct="1">
              <a:lnSpc>
                <a:spcPct val="90000"/>
              </a:lnSpc>
              <a:defRPr/>
            </a:pPr>
            <a:r>
              <a:rPr lang="en-AU" sz="2800" dirty="0"/>
              <a:t>EARLY re-discussion with parents</a:t>
            </a:r>
          </a:p>
          <a:p>
            <a:pPr eaLnBrk="1" hangingPunct="1">
              <a:lnSpc>
                <a:spcPct val="90000"/>
              </a:lnSpc>
              <a:defRPr/>
            </a:pPr>
            <a:endParaRPr lang="en-AU"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i1.huffpost.com/gen/655159/thumbs/s-MANEESHA-large.jpg"/>
          <p:cNvPicPr>
            <a:picLocks noChangeAspect="1" noChangeArrowheads="1"/>
          </p:cNvPicPr>
          <p:nvPr/>
        </p:nvPicPr>
        <p:blipFill>
          <a:blip r:embed="rId2"/>
          <a:srcRect/>
          <a:stretch>
            <a:fillRect/>
          </a:stretch>
        </p:blipFill>
        <p:spPr bwMode="auto">
          <a:xfrm>
            <a:off x="2051050" y="1919288"/>
            <a:ext cx="4824413" cy="352583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F8ACBCB-9FBE-43D4-B7D9-7A97DCAB4304}"/>
              </a:ext>
            </a:extLst>
          </p:cNvPr>
          <p:cNvSpPr>
            <a:spLocks noGrp="1" noChangeArrowheads="1"/>
          </p:cNvSpPr>
          <p:nvPr>
            <p:ph type="title"/>
          </p:nvPr>
        </p:nvSpPr>
        <p:spPr/>
        <p:txBody>
          <a:bodyPr/>
          <a:lstStyle/>
          <a:p>
            <a:pPr eaLnBrk="1" hangingPunct="1">
              <a:defRPr/>
            </a:pPr>
            <a:r>
              <a:rPr lang="en-AU"/>
              <a:t>Definitions</a:t>
            </a:r>
          </a:p>
        </p:txBody>
      </p:sp>
      <p:sp>
        <p:nvSpPr>
          <p:cNvPr id="34819" name="Rectangle 3">
            <a:extLst>
              <a:ext uri="{FF2B5EF4-FFF2-40B4-BE49-F238E27FC236}">
                <a16:creationId xmlns:a16="http://schemas.microsoft.com/office/drawing/2014/main" id="{E5B7E866-089E-4B98-A9E3-2ED8C127F0BB}"/>
              </a:ext>
            </a:extLst>
          </p:cNvPr>
          <p:cNvSpPr>
            <a:spLocks noGrp="1" noChangeArrowheads="1"/>
          </p:cNvSpPr>
          <p:nvPr>
            <p:ph type="body" idx="1"/>
          </p:nvPr>
        </p:nvSpPr>
        <p:spPr>
          <a:xfrm>
            <a:off x="179388" y="1600200"/>
            <a:ext cx="8785225" cy="4525963"/>
          </a:xfrm>
        </p:spPr>
        <p:txBody>
          <a:bodyPr/>
          <a:lstStyle/>
          <a:p>
            <a:pPr eaLnBrk="1" hangingPunct="1">
              <a:buFont typeface="Wingdings" pitchFamily="2" charset="2"/>
              <a:buNone/>
              <a:defRPr/>
            </a:pPr>
            <a:r>
              <a:rPr lang="en-US" dirty="0"/>
              <a:t>Intrauterine growth restriction (IUGR) and small for gestational age (SGA) / small for dates are used synonymously most of the time</a:t>
            </a:r>
          </a:p>
          <a:p>
            <a:pPr eaLnBrk="1" hangingPunct="1">
              <a:buFont typeface="Wingdings" pitchFamily="2" charset="2"/>
              <a:buNone/>
              <a:defRPr/>
            </a:pPr>
            <a:endParaRPr lang="en-AU" dirty="0"/>
          </a:p>
          <a:p>
            <a:pPr eaLnBrk="1" hangingPunct="1">
              <a:defRPr/>
            </a:pPr>
            <a:r>
              <a:rPr lang="en-US" sz="2800" dirty="0"/>
              <a:t>birthweight below the 10th percentile of the recommended gender-specific birthweight for gestational age reference curves (Williams1982, WHO 1995).</a:t>
            </a:r>
          </a:p>
          <a:p>
            <a:pPr eaLnBrk="1" hangingPunct="1">
              <a:defRPr/>
            </a:pPr>
            <a:r>
              <a:rPr lang="en-US" sz="2800" dirty="0"/>
              <a:t>Or below -2SD</a:t>
            </a:r>
            <a:endParaRPr lang="en-AU"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6DC8-72A6-4174-9637-16DE61840B66}"/>
              </a:ext>
            </a:extLst>
          </p:cNvPr>
          <p:cNvSpPr>
            <a:spLocks noGrp="1"/>
          </p:cNvSpPr>
          <p:nvPr>
            <p:ph type="title"/>
          </p:nvPr>
        </p:nvSpPr>
        <p:spPr/>
        <p:txBody>
          <a:bodyPr/>
          <a:lstStyle/>
          <a:p>
            <a:pPr>
              <a:defRPr/>
            </a:pPr>
            <a:r>
              <a:rPr lang="en-US" dirty="0"/>
              <a:t>Definitions</a:t>
            </a:r>
          </a:p>
        </p:txBody>
      </p:sp>
      <p:sp>
        <p:nvSpPr>
          <p:cNvPr id="3" name="Content Placeholder 2">
            <a:extLst>
              <a:ext uri="{FF2B5EF4-FFF2-40B4-BE49-F238E27FC236}">
                <a16:creationId xmlns:a16="http://schemas.microsoft.com/office/drawing/2014/main" id="{BE35F856-E0E1-49E3-8BD8-853D07559789}"/>
              </a:ext>
            </a:extLst>
          </p:cNvPr>
          <p:cNvSpPr>
            <a:spLocks noGrp="1"/>
          </p:cNvSpPr>
          <p:nvPr>
            <p:ph idx="1"/>
          </p:nvPr>
        </p:nvSpPr>
        <p:spPr/>
        <p:txBody>
          <a:bodyPr/>
          <a:lstStyle/>
          <a:p>
            <a:pPr>
              <a:defRPr/>
            </a:pPr>
            <a:endParaRPr lang="en-US" dirty="0"/>
          </a:p>
          <a:p>
            <a:pPr>
              <a:defRPr/>
            </a:pPr>
            <a:r>
              <a:rPr lang="en-US" dirty="0"/>
              <a:t> </a:t>
            </a:r>
            <a:r>
              <a:rPr lang="en-US" b="1" dirty="0"/>
              <a:t>Intrauterine growth restriction (IUGR) </a:t>
            </a:r>
            <a:r>
              <a:rPr lang="en-US" dirty="0"/>
              <a:t>has been defined as,</a:t>
            </a:r>
          </a:p>
          <a:p>
            <a:pPr lvl="1">
              <a:defRPr/>
            </a:pPr>
            <a:r>
              <a:rPr lang="en-US" dirty="0"/>
              <a:t>the rate of fetal growth that is below normal in light of the growth potential of a specific infant as per the race and gender of the fetus</a:t>
            </a:r>
          </a:p>
          <a:p>
            <a:pPr lvl="1">
              <a:defRPr/>
            </a:pPr>
            <a:r>
              <a:rPr lang="en-US" dirty="0"/>
              <a:t>neonates born with clinical features of malnutrition and in-utero growth retardation, irrespective of their birth weight percentile. </a:t>
            </a:r>
          </a:p>
          <a:p>
            <a:pPr>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p:cNvPicPr>
            <a:picLocks noChangeAspect="1" noChangeArrowheads="1"/>
          </p:cNvPicPr>
          <p:nvPr/>
        </p:nvPicPr>
        <p:blipFill>
          <a:blip r:embed="rId2"/>
          <a:srcRect/>
          <a:stretch>
            <a:fillRect/>
          </a:stretch>
        </p:blipFill>
        <p:spPr bwMode="auto">
          <a:xfrm>
            <a:off x="1677988" y="1228725"/>
            <a:ext cx="5786437" cy="44005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AC0262A8-7D93-485E-981D-771248ED45AD}"/>
              </a:ext>
            </a:extLst>
          </p:cNvPr>
          <p:cNvSpPr>
            <a:spLocks noGrp="1" noChangeArrowheads="1"/>
          </p:cNvSpPr>
          <p:nvPr>
            <p:ph type="body" idx="1"/>
          </p:nvPr>
        </p:nvSpPr>
        <p:spPr>
          <a:xfrm>
            <a:off x="188913" y="1417638"/>
            <a:ext cx="8507412" cy="4525962"/>
          </a:xfrm>
        </p:spPr>
        <p:txBody>
          <a:bodyPr/>
          <a:lstStyle/>
          <a:p>
            <a:pPr eaLnBrk="1" hangingPunct="1">
              <a:buFont typeface="Wingdings" pitchFamily="2" charset="2"/>
              <a:buNone/>
              <a:defRPr/>
            </a:pPr>
            <a:r>
              <a:rPr lang="en-US" dirty="0"/>
              <a:t>Intrauterine growth restriction / SGA</a:t>
            </a:r>
            <a:endParaRPr lang="en-AU" dirty="0"/>
          </a:p>
          <a:p>
            <a:pPr eaLnBrk="1" hangingPunct="1">
              <a:defRPr/>
            </a:pPr>
            <a:r>
              <a:rPr lang="en-AU" sz="2800" dirty="0"/>
              <a:t>Symmetrical (20%)</a:t>
            </a:r>
          </a:p>
          <a:p>
            <a:pPr eaLnBrk="1" hangingPunct="1">
              <a:defRPr/>
            </a:pPr>
            <a:r>
              <a:rPr lang="en-AU" sz="2800" dirty="0"/>
              <a:t>Asymmetrical (HC &gt; Weight)</a:t>
            </a:r>
          </a:p>
          <a:p>
            <a:pPr eaLnBrk="1" hangingPunct="1">
              <a:defRPr/>
            </a:pPr>
            <a:r>
              <a:rPr lang="en-AU" sz="2800" dirty="0"/>
              <a:t>Mixed</a:t>
            </a:r>
          </a:p>
          <a:p>
            <a:pPr eaLnBrk="1" hangingPunct="1">
              <a:buFont typeface="Wingdings" pitchFamily="2" charset="2"/>
              <a:buNone/>
              <a:defRPr/>
            </a:pPr>
            <a:endParaRPr lang="en-AU" sz="1000" dirty="0"/>
          </a:p>
          <a:p>
            <a:pPr marL="0" indent="0" eaLnBrk="1" hangingPunct="1">
              <a:buFont typeface="Wingdings" pitchFamily="2" charset="2"/>
              <a:buNone/>
              <a:defRPr/>
            </a:pPr>
            <a:r>
              <a:rPr lang="en-AU" sz="2800" dirty="0"/>
              <a:t>Symmetrical </a:t>
            </a:r>
            <a:r>
              <a:rPr lang="en-AU" sz="2400" dirty="0"/>
              <a:t>(from early pregnancy)</a:t>
            </a:r>
          </a:p>
          <a:p>
            <a:pPr lvl="1" eaLnBrk="1" hangingPunct="1">
              <a:defRPr/>
            </a:pPr>
            <a:r>
              <a:rPr lang="en-AU" sz="2400" dirty="0"/>
              <a:t>Congenital infections</a:t>
            </a:r>
          </a:p>
          <a:p>
            <a:pPr lvl="1" eaLnBrk="1" hangingPunct="1">
              <a:defRPr/>
            </a:pPr>
            <a:r>
              <a:rPr lang="en-AU" sz="2400" dirty="0"/>
              <a:t>Chromosomal problems</a:t>
            </a:r>
          </a:p>
          <a:p>
            <a:pPr marL="0" indent="0" eaLnBrk="1" hangingPunct="1">
              <a:buFont typeface="Wingdings" pitchFamily="2" charset="2"/>
              <a:buNone/>
              <a:defRPr/>
            </a:pPr>
            <a:r>
              <a:rPr lang="en-US" sz="2800" dirty="0"/>
              <a:t>Asymmetrical</a:t>
            </a:r>
          </a:p>
          <a:p>
            <a:pPr lvl="1" eaLnBrk="1" hangingPunct="1">
              <a:defRPr/>
            </a:pPr>
            <a:r>
              <a:rPr lang="en-US" sz="2400" dirty="0" err="1"/>
              <a:t>Uteroplacental</a:t>
            </a:r>
            <a:r>
              <a:rPr lang="en-US" sz="2400" dirty="0"/>
              <a:t> insufficiency</a:t>
            </a:r>
          </a:p>
          <a:p>
            <a:pPr lvl="1" eaLnBrk="1" hangingPunct="1">
              <a:defRPr/>
            </a:pPr>
            <a:r>
              <a:rPr lang="en-US" sz="2400" dirty="0"/>
              <a:t>Maternal malnutrition</a:t>
            </a:r>
          </a:p>
          <a:p>
            <a:pPr lvl="1" eaLnBrk="1" hangingPunct="1">
              <a:defRPr/>
            </a:pPr>
            <a:r>
              <a:rPr lang="en-US" sz="2400" dirty="0"/>
              <a:t>Maternal hypertension</a:t>
            </a:r>
            <a:endParaRPr lang="en-AU" sz="2400" dirty="0"/>
          </a:p>
        </p:txBody>
      </p:sp>
      <p:sp>
        <p:nvSpPr>
          <p:cNvPr id="34818" name="Rectangle 2">
            <a:extLst>
              <a:ext uri="{FF2B5EF4-FFF2-40B4-BE49-F238E27FC236}">
                <a16:creationId xmlns:a16="http://schemas.microsoft.com/office/drawing/2014/main" id="{F64380B0-2485-4C0C-8F9D-B0163550E66D}"/>
              </a:ext>
            </a:extLst>
          </p:cNvPr>
          <p:cNvSpPr>
            <a:spLocks noGrp="1" noChangeArrowheads="1"/>
          </p:cNvSpPr>
          <p:nvPr>
            <p:ph type="title"/>
          </p:nvPr>
        </p:nvSpPr>
        <p:spPr/>
        <p:txBody>
          <a:bodyPr/>
          <a:lstStyle/>
          <a:p>
            <a:pPr eaLnBrk="1" hangingPunct="1">
              <a:defRPr/>
            </a:pPr>
            <a:r>
              <a:rPr lang="en-AU"/>
              <a:t>Definitions</a:t>
            </a:r>
          </a:p>
        </p:txBody>
      </p:sp>
      <p:pic>
        <p:nvPicPr>
          <p:cNvPr id="12292" name="Picture 2"/>
          <p:cNvPicPr>
            <a:picLocks noChangeAspect="1"/>
          </p:cNvPicPr>
          <p:nvPr/>
        </p:nvPicPr>
        <p:blipFill>
          <a:blip r:embed="rId2"/>
          <a:srcRect/>
          <a:stretch>
            <a:fillRect/>
          </a:stretch>
        </p:blipFill>
        <p:spPr bwMode="auto">
          <a:xfrm>
            <a:off x="5867400" y="2492375"/>
            <a:ext cx="2930525" cy="25876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1EDA52E-7E0B-4224-B9E2-0A1D1AA1F597}"/>
              </a:ext>
            </a:extLst>
          </p:cNvPr>
          <p:cNvSpPr>
            <a:spLocks noGrp="1" noChangeArrowheads="1"/>
          </p:cNvSpPr>
          <p:nvPr>
            <p:ph type="title"/>
          </p:nvPr>
        </p:nvSpPr>
        <p:spPr/>
        <p:txBody>
          <a:bodyPr/>
          <a:lstStyle/>
          <a:p>
            <a:pPr eaLnBrk="1" hangingPunct="1">
              <a:defRPr/>
            </a:pPr>
            <a:r>
              <a:rPr lang="en-AU" dirty="0"/>
              <a:t>Incidence of low birth weight</a:t>
            </a:r>
          </a:p>
        </p:txBody>
      </p:sp>
      <p:sp>
        <p:nvSpPr>
          <p:cNvPr id="35843" name="Rectangle 3">
            <a:extLst>
              <a:ext uri="{FF2B5EF4-FFF2-40B4-BE49-F238E27FC236}">
                <a16:creationId xmlns:a16="http://schemas.microsoft.com/office/drawing/2014/main" id="{59E4B348-085F-404C-A70B-FD02083365AE}"/>
              </a:ext>
            </a:extLst>
          </p:cNvPr>
          <p:cNvSpPr>
            <a:spLocks noGrp="1" noChangeArrowheads="1"/>
          </p:cNvSpPr>
          <p:nvPr>
            <p:ph type="body" idx="1"/>
          </p:nvPr>
        </p:nvSpPr>
        <p:spPr/>
        <p:txBody>
          <a:bodyPr/>
          <a:lstStyle/>
          <a:p>
            <a:pPr>
              <a:buFont typeface="Wingdings" pitchFamily="2" charset="2"/>
              <a:buNone/>
              <a:defRPr/>
            </a:pPr>
            <a:r>
              <a:rPr lang="en-AU" sz="2800" b="1" i="1" dirty="0"/>
              <a:t>Sri Lanka Demographic and Health</a:t>
            </a:r>
          </a:p>
          <a:p>
            <a:pPr>
              <a:buFont typeface="Wingdings" pitchFamily="2" charset="2"/>
              <a:buNone/>
              <a:defRPr/>
            </a:pPr>
            <a:r>
              <a:rPr lang="en-AU" sz="2800" dirty="0"/>
              <a:t>Survey (SLDHS) 2016 </a:t>
            </a:r>
          </a:p>
          <a:p>
            <a:pPr>
              <a:defRPr/>
            </a:pPr>
            <a:r>
              <a:rPr lang="en-AU" sz="2800" dirty="0"/>
              <a:t>16% of live births,  birth weight &lt; 2,500 g </a:t>
            </a:r>
          </a:p>
          <a:p>
            <a:pPr>
              <a:defRPr/>
            </a:pPr>
            <a:r>
              <a:rPr lang="en-AU" sz="2800" i="1" dirty="0"/>
              <a:t>Districts  - </a:t>
            </a:r>
            <a:r>
              <a:rPr lang="en-AU" sz="2800" i="1" dirty="0" err="1"/>
              <a:t>Ratnapura</a:t>
            </a:r>
            <a:r>
              <a:rPr lang="en-AU" sz="2800" i="1" dirty="0"/>
              <a:t>, Nuwara </a:t>
            </a:r>
            <a:r>
              <a:rPr lang="en-AU" sz="2800" i="1" dirty="0" err="1"/>
              <a:t>Eliya</a:t>
            </a:r>
            <a:r>
              <a:rPr lang="en-AU" sz="2800" i="1" dirty="0"/>
              <a:t>, </a:t>
            </a:r>
            <a:r>
              <a:rPr lang="en-AU" sz="2800" i="1" dirty="0" err="1"/>
              <a:t>Matara</a:t>
            </a:r>
            <a:r>
              <a:rPr lang="en-AU" i="1" dirty="0"/>
              <a:t> </a:t>
            </a:r>
            <a:r>
              <a:rPr lang="en-AU" sz="2000" i="1" dirty="0"/>
              <a:t>(improved from 31% to 25% in 10 years)</a:t>
            </a:r>
          </a:p>
          <a:p>
            <a:pPr>
              <a:defRPr/>
            </a:pPr>
            <a:r>
              <a:rPr lang="en-US" sz="2800" dirty="0"/>
              <a:t>Risk factors: </a:t>
            </a:r>
          </a:p>
          <a:p>
            <a:pPr lvl="1">
              <a:defRPr/>
            </a:pPr>
            <a:r>
              <a:rPr lang="en-US" sz="2400" dirty="0"/>
              <a:t>Younger mothers, first birth order mothers, </a:t>
            </a:r>
          </a:p>
          <a:p>
            <a:pPr lvl="1">
              <a:defRPr/>
            </a:pPr>
            <a:r>
              <a:rPr lang="en-US" sz="2400" dirty="0"/>
              <a:t>Mothers who did not complete primary school</a:t>
            </a:r>
          </a:p>
          <a:p>
            <a:pPr lvl="1">
              <a:defRPr/>
            </a:pPr>
            <a:r>
              <a:rPr lang="en-US" sz="2400" dirty="0"/>
              <a:t>Mothers in the lowest wealth quintile</a:t>
            </a:r>
            <a:endParaRPr lang="en-AU"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B773-6ED8-48AD-B534-0A19520F2004}"/>
              </a:ext>
            </a:extLst>
          </p:cNvPr>
          <p:cNvSpPr>
            <a:spLocks noGrp="1"/>
          </p:cNvSpPr>
          <p:nvPr>
            <p:ph type="title"/>
          </p:nvPr>
        </p:nvSpPr>
        <p:spPr/>
        <p:txBody>
          <a:bodyPr/>
          <a:lstStyle/>
          <a:p>
            <a:pPr>
              <a:defRPr/>
            </a:pPr>
            <a:r>
              <a:rPr lang="en-US" dirty="0" err="1"/>
              <a:t>Aetiology</a:t>
            </a:r>
            <a:endParaRPr lang="en-US" dirty="0"/>
          </a:p>
        </p:txBody>
      </p:sp>
      <p:sp>
        <p:nvSpPr>
          <p:cNvPr id="3" name="Content Placeholder 2">
            <a:extLst>
              <a:ext uri="{FF2B5EF4-FFF2-40B4-BE49-F238E27FC236}">
                <a16:creationId xmlns:a16="http://schemas.microsoft.com/office/drawing/2014/main" id="{3C2E05B4-98C2-4BE4-9A90-D09A3B38C99A}"/>
              </a:ext>
            </a:extLst>
          </p:cNvPr>
          <p:cNvSpPr>
            <a:spLocks noGrp="1"/>
          </p:cNvSpPr>
          <p:nvPr>
            <p:ph idx="1"/>
          </p:nvPr>
        </p:nvSpPr>
        <p:spPr>
          <a:xfrm>
            <a:off x="457200" y="6308725"/>
            <a:ext cx="8229600" cy="515938"/>
          </a:xfrm>
        </p:spPr>
        <p:txBody>
          <a:bodyPr/>
          <a:lstStyle/>
          <a:p>
            <a:pPr>
              <a:defRPr/>
            </a:pPr>
            <a:r>
              <a:rPr lang="en-US" sz="1600" dirty="0"/>
              <a:t>Copyright Deepak Sharma</a:t>
            </a:r>
          </a:p>
        </p:txBody>
      </p:sp>
      <p:pic>
        <p:nvPicPr>
          <p:cNvPr id="15364" name="Picture 3"/>
          <p:cNvPicPr>
            <a:picLocks noChangeAspect="1" noChangeArrowheads="1"/>
          </p:cNvPicPr>
          <p:nvPr/>
        </p:nvPicPr>
        <p:blipFill>
          <a:blip r:embed="rId2"/>
          <a:srcRect/>
          <a:stretch>
            <a:fillRect/>
          </a:stretch>
        </p:blipFill>
        <p:spPr bwMode="auto">
          <a:xfrm>
            <a:off x="539750" y="1341438"/>
            <a:ext cx="8447088" cy="4708525"/>
          </a:xfrm>
          <a:prstGeom prst="rect">
            <a:avLst/>
          </a:prstGeom>
          <a:noFill/>
          <a:ln w="9525">
            <a:noFill/>
            <a:miter lim="800000"/>
            <a:headEnd/>
            <a:tailEnd/>
          </a:ln>
        </p:spPr>
      </p:pic>
      <p:sp>
        <p:nvSpPr>
          <p:cNvPr id="15365" name="Rectangle 5"/>
          <p:cNvSpPr>
            <a:spLocks noChangeArrowheads="1"/>
          </p:cNvSpPr>
          <p:nvPr/>
        </p:nvSpPr>
        <p:spPr bwMode="auto">
          <a:xfrm>
            <a:off x="539750" y="5661025"/>
            <a:ext cx="8447088" cy="338138"/>
          </a:xfrm>
          <a:prstGeom prst="rect">
            <a:avLst/>
          </a:prstGeom>
          <a:noFill/>
          <a:ln w="9525">
            <a:noFill/>
            <a:miter lim="800000"/>
            <a:headEnd/>
            <a:tailEnd/>
          </a:ln>
        </p:spPr>
        <p:txBody>
          <a:bodyPr>
            <a:spAutoFit/>
          </a:bodyPr>
          <a:lstStyle/>
          <a:p>
            <a:pPr eaLnBrk="1" hangingPunct="1"/>
            <a:r>
              <a:rPr lang="en-US" sz="1600">
                <a:solidFill>
                  <a:srgbClr val="000000"/>
                </a:solidFill>
              </a:rPr>
              <a:t>Genetic factors	      Placental factors	Fetal factors	   Maternal factors	</a:t>
            </a:r>
          </a:p>
        </p:txBody>
      </p:sp>
      <p:sp>
        <p:nvSpPr>
          <p:cNvPr id="15366" name="Rectangle 6"/>
          <p:cNvSpPr>
            <a:spLocks noChangeArrowheads="1"/>
          </p:cNvSpPr>
          <p:nvPr/>
        </p:nvSpPr>
        <p:spPr bwMode="auto">
          <a:xfrm>
            <a:off x="4356100" y="1676400"/>
            <a:ext cx="1108075" cy="369888"/>
          </a:xfrm>
          <a:prstGeom prst="rect">
            <a:avLst/>
          </a:prstGeom>
          <a:noFill/>
          <a:ln w="9525">
            <a:noFill/>
            <a:miter lim="800000"/>
            <a:headEnd/>
            <a:tailEnd/>
          </a:ln>
        </p:spPr>
        <p:txBody>
          <a:bodyPr wrap="none">
            <a:spAutoFit/>
          </a:bodyPr>
          <a:lstStyle/>
          <a:p>
            <a:pPr eaLnBrk="1" hangingPunct="1"/>
            <a:r>
              <a:rPr lang="en-US" b="1">
                <a:solidFill>
                  <a:srgbClr val="000000"/>
                </a:solidFill>
              </a:rPr>
              <a:t>IUGR</a:t>
            </a:r>
            <a:r>
              <a:rPr lang="en-US">
                <a:solidFill>
                  <a:srgbClr val="000000"/>
                </a:solidFill>
              </a:rPr>
              <a:t>	</a:t>
            </a:r>
          </a:p>
        </p:txBody>
      </p:sp>
    </p:spTree>
  </p:cSld>
  <p:clrMapOvr>
    <a:masterClrMapping/>
  </p:clrMapOvr>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Ripple</Template>
  <TotalTime>1498</TotalTime>
  <Words>1363</Words>
  <Application>Microsoft Office PowerPoint</Application>
  <PresentationFormat>On-screen Show (4:3)</PresentationFormat>
  <Paragraphs>248</Paragraphs>
  <Slides>38</Slides>
  <Notes>4</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Ripple</vt:lpstr>
      <vt:lpstr>Small for Gestational Age </vt:lpstr>
      <vt:lpstr>Definitions</vt:lpstr>
      <vt:lpstr>Low birth weight and  SGA</vt:lpstr>
      <vt:lpstr>Definitions</vt:lpstr>
      <vt:lpstr>Definitions</vt:lpstr>
      <vt:lpstr>PowerPoint Presentation</vt:lpstr>
      <vt:lpstr>Definitions</vt:lpstr>
      <vt:lpstr>Incidence of low birth weight</vt:lpstr>
      <vt:lpstr>Aetiology</vt:lpstr>
      <vt:lpstr>Aetiology of IUGR</vt:lpstr>
      <vt:lpstr>Aetiology</vt:lpstr>
      <vt:lpstr>Aetiology</vt:lpstr>
      <vt:lpstr>Pathophysiology</vt:lpstr>
      <vt:lpstr>Pathophysiology</vt:lpstr>
      <vt:lpstr>Consequences of progressive utero-placental failure</vt:lpstr>
      <vt:lpstr>Antenatal care</vt:lpstr>
      <vt:lpstr>Clinical features</vt:lpstr>
      <vt:lpstr>Clinical features</vt:lpstr>
      <vt:lpstr>Clinical features</vt:lpstr>
      <vt:lpstr>Postnatal issues – short term </vt:lpstr>
      <vt:lpstr>Postnatal issues</vt:lpstr>
      <vt:lpstr>Post natal care</vt:lpstr>
      <vt:lpstr>Thermoregulation</vt:lpstr>
      <vt:lpstr>Hypothermia</vt:lpstr>
      <vt:lpstr>Kangaroo mother care (KMC)</vt:lpstr>
      <vt:lpstr>PowerPoint Presentation</vt:lpstr>
      <vt:lpstr>PowerPoint Presentation</vt:lpstr>
      <vt:lpstr>Hypoglycaemia - feeding</vt:lpstr>
      <vt:lpstr>Postnatal growth</vt:lpstr>
      <vt:lpstr>Neurological problems</vt:lpstr>
      <vt:lpstr>Developmental origin of health and diseases</vt:lpstr>
      <vt:lpstr>Barker hypothesis</vt:lpstr>
      <vt:lpstr>Nutritional supplements</vt:lpstr>
      <vt:lpstr>Summary</vt:lpstr>
      <vt:lpstr>PowerPoint Presentation</vt:lpstr>
      <vt:lpstr>Approach to small baby</vt:lpstr>
      <vt:lpstr>Approach to small baby</vt:lpstr>
      <vt:lpstr>PowerPoint Presentation</vt:lpstr>
    </vt:vector>
  </TitlesOfParts>
  <Company>Mercy Health &amp; Aged Care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SGA and Prematurity</dc:title>
  <dc:creator>moorkam</dc:creator>
  <cp:lastModifiedBy>isuru sampath rathnayake</cp:lastModifiedBy>
  <cp:revision>39</cp:revision>
  <dcterms:created xsi:type="dcterms:W3CDTF">2008-08-19T00:47:56Z</dcterms:created>
  <dcterms:modified xsi:type="dcterms:W3CDTF">2019-07-24T17:14:50Z</dcterms:modified>
</cp:coreProperties>
</file>